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handoutMasterIdLst>
    <p:handoutMasterId r:id="rId31"/>
  </p:handoutMasterIdLst>
  <p:sldIdLst>
    <p:sldId id="256" r:id="rId2"/>
    <p:sldId id="7738" r:id="rId3"/>
    <p:sldId id="7493" r:id="rId4"/>
    <p:sldId id="7890" r:id="rId5"/>
    <p:sldId id="7847" r:id="rId6"/>
    <p:sldId id="7809" r:id="rId7"/>
    <p:sldId id="7739" r:id="rId8"/>
    <p:sldId id="7763" r:id="rId9"/>
    <p:sldId id="313" r:id="rId10"/>
    <p:sldId id="7854" r:id="rId11"/>
    <p:sldId id="7855" r:id="rId12"/>
    <p:sldId id="7880" r:id="rId13"/>
    <p:sldId id="7918" r:id="rId14"/>
    <p:sldId id="7891" r:id="rId15"/>
    <p:sldId id="7929" r:id="rId16"/>
    <p:sldId id="7941" r:id="rId17"/>
    <p:sldId id="7892" r:id="rId18"/>
    <p:sldId id="7931" r:id="rId19"/>
    <p:sldId id="7932" r:id="rId20"/>
    <p:sldId id="7893" r:id="rId21"/>
    <p:sldId id="7933" r:id="rId22"/>
    <p:sldId id="7934" r:id="rId23"/>
    <p:sldId id="7955" r:id="rId24"/>
    <p:sldId id="7935" r:id="rId25"/>
    <p:sldId id="7936" r:id="rId26"/>
    <p:sldId id="7957" r:id="rId27"/>
    <p:sldId id="7956" r:id="rId28"/>
    <p:sldId id="7799"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F6D"/>
    <a:srgbClr val="A6A6A6"/>
    <a:srgbClr val="022F53"/>
    <a:srgbClr val="BFBFBF"/>
    <a:srgbClr val="023E6C"/>
    <a:srgbClr val="023D6A"/>
    <a:srgbClr val="D59935"/>
    <a:srgbClr val="BBBB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30" autoAdjust="0"/>
    <p:restoredTop sz="94660"/>
  </p:normalViewPr>
  <p:slideViewPr>
    <p:cSldViewPr snapToGrid="0">
      <p:cViewPr varScale="1">
        <p:scale>
          <a:sx n="114" d="100"/>
          <a:sy n="114" d="100"/>
        </p:scale>
        <p:origin x="-228" y="-108"/>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dPt>
          <c:dPt>
            <c:idx val="1"/>
            <c:bubble3D val="0"/>
            <c:spPr>
              <a:solidFill>
                <a:srgbClr val="023D6A"/>
              </a:solidFill>
              <a:ln w="19050">
                <a:noFill/>
              </a:ln>
              <a:effectLst>
                <a:innerShdw blurRad="127000" dist="50800" dir="13500000">
                  <a:prstClr val="black">
                    <a:alpha val="30000"/>
                  </a:prstClr>
                </a:innerShdw>
              </a:effectLst>
            </c:spPr>
          </c:dPt>
          <c:cat>
            <c:multiLvlStrRef>
              <c:f>Sheet1!$A$2:$A$3</c:f>
            </c:multiLvl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23E6C"/>
            </a:solidFill>
            <a:ln>
              <a:noFill/>
            </a:ln>
            <a:effectLst>
              <a:innerShdw blurRad="127000" dist="50800" dir="13500000">
                <a:prstClr val="black">
                  <a:alpha val="30000"/>
                </a:prstClr>
              </a:innerShdw>
            </a:effectLst>
          </c:spPr>
          <c:dPt>
            <c:idx val="0"/>
            <c:bubble3D val="0"/>
            <c:spPr>
              <a:solidFill>
                <a:srgbClr val="023E6C"/>
              </a:solidFill>
              <a:ln w="19050">
                <a:noFill/>
              </a:ln>
              <a:effectLst>
                <a:innerShdw blurRad="127000" dist="50800" dir="13500000">
                  <a:prstClr val="black">
                    <a:alpha val="30000"/>
                  </a:prstClr>
                </a:innerShdw>
              </a:effectLst>
            </c:spPr>
          </c:dPt>
          <c:dPt>
            <c:idx val="1"/>
            <c:bubble3D val="0"/>
            <c:spPr>
              <a:solidFill>
                <a:srgbClr val="023E6C"/>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2021/7/5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8429136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87E66F-2660-4BFD-B82C-D5A9D47AB2F6}" type="datetimeFigureOut">
              <a:rPr lang="zh-CN" altLang="en-US" smtClean="0"/>
              <a:t>2021/7/5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928890-EAD4-49E6-991B-6431C9240ADB}" type="slidenum">
              <a:rPr lang="zh-CN" altLang="en-US" smtClean="0"/>
              <a:t>‹#›</a:t>
            </a:fld>
            <a:endParaRPr lang="zh-CN" altLang="en-US"/>
          </a:p>
        </p:txBody>
      </p:sp>
    </p:spTree>
    <p:extLst>
      <p:ext uri="{BB962C8B-B14F-4D97-AF65-F5344CB8AC3E}">
        <p14:creationId xmlns:p14="http://schemas.microsoft.com/office/powerpoint/2010/main" val="3373478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D5386B-4447-4AE7-9664-2A3E4C31D2E6}" type="datetimeFigureOut">
              <a:rPr lang="zh-CN" altLang="en-US" smtClean="0"/>
              <a:t>2021/7/5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1A2E53-B31B-42C2-8E66-287712A0E38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 Thinking step">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aptop">
    <p:spTree>
      <p:nvGrpSpPr>
        <p:cNvPr id="1" name=""/>
        <p:cNvGrpSpPr/>
        <p:nvPr/>
      </p:nvGrpSpPr>
      <p:grpSpPr>
        <a:xfrm>
          <a:off x="0" y="0"/>
          <a:ext cx="0" cy="0"/>
          <a:chOff x="0" y="0"/>
          <a:chExt cx="0" cy="0"/>
        </a:xfrm>
      </p:grpSpPr>
      <p:sp>
        <p:nvSpPr>
          <p:cNvPr id="23" name="Picture Placeholder 2"/>
          <p:cNvSpPr>
            <a:spLocks noGrp="1" noChangeAspect="1"/>
          </p:cNvSpPr>
          <p:nvPr>
            <p:ph type="pic" sz="quarter" idx="11"/>
          </p:nvPr>
        </p:nvSpPr>
        <p:spPr>
          <a:xfrm>
            <a:off x="1093777" y="2489881"/>
            <a:ext cx="3005171" cy="1860667"/>
          </a:xfrm>
          <a:prstGeom prst="rect">
            <a:avLst/>
          </a:prstGeom>
        </p:spPr>
        <p:txBody>
          <a:bodyPr>
            <a:normAutofit/>
          </a:bodyPr>
          <a:lstStyle>
            <a:lvl1pPr marL="0" indent="0">
              <a:buNone/>
              <a:defRPr sz="1000">
                <a:latin typeface="Calibri Light" panose="020F0302020204030204"/>
                <a:cs typeface="Calibri Light" panose="020F0302020204030204"/>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esktop Mock Up#3">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acBook Mock Up#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esktop 0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D5386B-4447-4AE7-9664-2A3E4C31D2E6}" type="datetimeFigureOut">
              <a:rPr lang="zh-CN" altLang="en-US" smtClean="0"/>
              <a:t>2021/7/5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1A2E53-B31B-42C2-8E66-287712A0E38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tags" Target="../tags/tag5.xml"/><Relationship Id="rId7" Type="http://schemas.openxmlformats.org/officeDocument/2006/relationships/image" Target="../media/image5.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svg"/><Relationship Id="rId5" Type="http://schemas.openxmlformats.org/officeDocument/2006/relationships/image" Target="../media/image4.png"/><Relationship Id="rId4"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8.xml"/><Relationship Id="rId7" Type="http://schemas.openxmlformats.org/officeDocument/2006/relationships/image" Target="../media/image7.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sv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3.xml"/><Relationship Id="rId7" Type="http://schemas.openxmlformats.org/officeDocument/2006/relationships/image" Target="../media/image6.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png"/><Relationship Id="rId11" Type="http://schemas.openxmlformats.org/officeDocument/2006/relationships/image" Target="../media/image8.svg"/><Relationship Id="rId5" Type="http://schemas.openxmlformats.org/officeDocument/2006/relationships/slideLayout" Target="../slideLayouts/slideLayout4.xml"/><Relationship Id="rId10" Type="http://schemas.openxmlformats.org/officeDocument/2006/relationships/image" Target="../media/image10.png"/><Relationship Id="rId4" Type="http://schemas.openxmlformats.org/officeDocument/2006/relationships/tags" Target="../tags/tag14.xml"/><Relationship Id="rId9" Type="http://schemas.openxmlformats.org/officeDocument/2006/relationships/image" Target="../media/image7.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tags" Target="../tags/tag17.xml"/><Relationship Id="rId7" Type="http://schemas.openxmlformats.org/officeDocument/2006/relationships/image" Target="../media/image5.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9.svg"/><Relationship Id="rId5" Type="http://schemas.openxmlformats.org/officeDocument/2006/relationships/image" Target="../media/image11.png"/><Relationship Id="rId4"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20.xml"/><Relationship Id="rId7" Type="http://schemas.openxmlformats.org/officeDocument/2006/relationships/image" Target="../media/image7.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tags" Target="../tags/tag23.xml"/><Relationship Id="rId7" Type="http://schemas.openxmlformats.org/officeDocument/2006/relationships/image" Target="../media/image13.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10.svg"/><Relationship Id="rId5" Type="http://schemas.openxmlformats.org/officeDocument/2006/relationships/image" Target="../media/image12.png"/><Relationship Id="rId4"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26.xml"/><Relationship Id="rId7" Type="http://schemas.openxmlformats.org/officeDocument/2006/relationships/image" Target="../media/image14.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tags" Target="../tags/tag29.xml"/><Relationship Id="rId7" Type="http://schemas.openxmlformats.org/officeDocument/2006/relationships/image" Target="../media/image18.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3.svg"/><Relationship Id="rId5" Type="http://schemas.openxmlformats.org/officeDocument/2006/relationships/image" Target="../media/image17.png"/><Relationship Id="rId4"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32.xml"/><Relationship Id="rId7" Type="http://schemas.openxmlformats.org/officeDocument/2006/relationships/image" Target="../media/image7.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58207" y="922283"/>
            <a:ext cx="5675586" cy="5013435"/>
          </a:xfrm>
          <a:prstGeom prst="rect">
            <a:avLst/>
          </a:prstGeom>
          <a:solidFill>
            <a:schemeClr val="accent1"/>
          </a:solidFill>
          <a:ln>
            <a:noFill/>
          </a:ln>
          <a:effectLst>
            <a:outerShdw blurRad="571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effectLst>
                <a:outerShdw blurRad="444500" sx="102000" sy="102000" algn="ctr" rotWithShape="0">
                  <a:prstClr val="black">
                    <a:alpha val="20000"/>
                  </a:prstClr>
                </a:outerShdw>
              </a:effectLst>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5" name="矩形 4"/>
          <p:cNvSpPr/>
          <p:nvPr/>
        </p:nvSpPr>
        <p:spPr>
          <a:xfrm>
            <a:off x="268605" y="1469708"/>
            <a:ext cx="12192000" cy="3889375"/>
          </a:xfrm>
          <a:prstGeom prst="rect">
            <a:avLst/>
          </a:prstGeom>
          <a:solidFill>
            <a:schemeClr val="bg1"/>
          </a:solidFill>
          <a:ln>
            <a:noFill/>
          </a:ln>
          <a:effectLst>
            <a:outerShdw blurRad="508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444500" sx="102000" sy="102000" algn="ctr" rotWithShape="0">
                  <a:prstClr val="black">
                    <a:alpha val="20000"/>
                  </a:prstClr>
                </a:outerShdw>
              </a:effectLst>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6" name="等腰三角形 5"/>
          <p:cNvSpPr/>
          <p:nvPr/>
        </p:nvSpPr>
        <p:spPr>
          <a:xfrm rot="10800000">
            <a:off x="5812221" y="1469713"/>
            <a:ext cx="567558" cy="48927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 name="标题 1"/>
          <p:cNvSpPr txBox="1"/>
          <p:nvPr/>
        </p:nvSpPr>
        <p:spPr>
          <a:xfrm>
            <a:off x="407035" y="2231390"/>
            <a:ext cx="11423015" cy="1240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sz="4800"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方正黑体简体" panose="02010601030101010101" pitchFamily="2" charset="-122"/>
            </a:endParaRPr>
          </a:p>
          <a:p>
            <a:pPr algn="ctr"/>
            <a:r>
              <a:rPr sz="4800"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方正黑体简体" panose="02010601030101010101" pitchFamily="2" charset="-122"/>
              </a:rPr>
              <a:t>《鹤山市重大产业项目奖励办法》</a:t>
            </a:r>
          </a:p>
          <a:p>
            <a:pPr algn="ctr"/>
            <a:endParaRPr sz="4800"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方正黑体简体" panose="02010601030101010101" pitchFamily="2" charset="-122"/>
            </a:endParaRPr>
          </a:p>
        </p:txBody>
      </p:sp>
      <p:sp>
        <p:nvSpPr>
          <p:cNvPr id="16" name="矩形 15"/>
          <p:cNvSpPr/>
          <p:nvPr/>
        </p:nvSpPr>
        <p:spPr>
          <a:xfrm>
            <a:off x="2769831" y="3506107"/>
            <a:ext cx="6753937" cy="645160"/>
          </a:xfrm>
          <a:prstGeom prst="rect">
            <a:avLst/>
          </a:prstGeom>
        </p:spPr>
        <p:txBody>
          <a:bodyPr wrap="square">
            <a:spAutoFit/>
          </a:bodyPr>
          <a:lstStyle/>
          <a:p>
            <a:pPr algn="ctr"/>
            <a:r>
              <a:rPr lang="zh-CN" sz="3600" b="1" dirty="0">
                <a:solidFill>
                  <a:schemeClr val="accent1"/>
                </a:solidFill>
                <a:latin typeface="微软雅黑" panose="020B0503020204020204" charset="-122"/>
                <a:ea typeface="微软雅黑" panose="020B0503020204020204" charset="-122"/>
                <a:sym typeface="方正黑体简体" panose="02010601030101010101" pitchFamily="2" charset="-122"/>
              </a:rPr>
              <a:t>奖励资金申报指南</a:t>
            </a:r>
          </a:p>
        </p:txBody>
      </p:sp>
      <p:sp>
        <p:nvSpPr>
          <p:cNvPr id="17" name="文本框 16"/>
          <p:cNvSpPr txBox="1"/>
          <p:nvPr/>
        </p:nvSpPr>
        <p:spPr>
          <a:xfrm>
            <a:off x="3194685" y="4376420"/>
            <a:ext cx="5802630" cy="398780"/>
          </a:xfrm>
          <a:prstGeom prst="rect">
            <a:avLst/>
          </a:prstGeom>
          <a:noFill/>
        </p:spPr>
        <p:txBody>
          <a:bodyPr wrap="square" rtlCol="0">
            <a:spAutoFit/>
          </a:bodyPr>
          <a:lstStyle/>
          <a:p>
            <a:pPr algn="ctr"/>
            <a:r>
              <a:rPr lang="zh-CN" sz="2000" dirty="0">
                <a:solidFill>
                  <a:schemeClr val="accent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鹤山市科工</a:t>
            </a:r>
            <a:r>
              <a:rPr lang="zh-CN" sz="2000" dirty="0" smtClean="0">
                <a:solidFill>
                  <a:schemeClr val="accent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商务局</a:t>
            </a:r>
            <a:endParaRPr lang="zh-CN" altLang="en-US" sz="2000" dirty="0">
              <a:solidFill>
                <a:schemeClr val="accent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500"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500"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 presetClass="entr" presetSubtype="16" fill="hold" grpId="0" nodeType="afterEffect">
                                  <p:stCondLst>
                                    <p:cond delay="0"/>
                                  </p:stCondLst>
                                  <p:childTnLst>
                                    <p:set>
                                      <p:cBhvr>
                                        <p:cTn id="23" dur="500" fill="hold">
                                          <p:stCondLst>
                                            <p:cond delay="0"/>
                                          </p:stCondLst>
                                        </p:cTn>
                                        <p:tgtEl>
                                          <p:spTgt spid="16"/>
                                        </p:tgtEl>
                                        <p:attrNameLst>
                                          <p:attrName>style.visibility</p:attrName>
                                        </p:attrNameLst>
                                      </p:cBhvr>
                                      <p:to>
                                        <p:strVal val="visible"/>
                                      </p:to>
                                    </p:set>
                                    <p:animEffect transition="in" filter="box(in)">
                                      <p:cBhvr>
                                        <p:cTn id="24" dur="500"/>
                                        <p:tgtEl>
                                          <p:spTgt spid="16"/>
                                        </p:tgtEl>
                                      </p:cBhvr>
                                    </p:animEffect>
                                  </p:childTnLst>
                                </p:cTn>
                              </p:par>
                            </p:childTnLst>
                          </p:cTn>
                        </p:par>
                        <p:par>
                          <p:cTn id="25" fill="hold">
                            <p:stCondLst>
                              <p:cond delay="2000"/>
                            </p:stCondLst>
                            <p:childTnLst>
                              <p:par>
                                <p:cTn id="26" presetID="3" presetClass="entr" presetSubtype="10" fill="hold" grpId="0" nodeType="afterEffect">
                                  <p:stCondLst>
                                    <p:cond delay="0"/>
                                  </p:stCondLst>
                                  <p:childTnLst>
                                    <p:set>
                                      <p:cBhvr>
                                        <p:cTn id="27" dur="500" fill="hold">
                                          <p:stCondLst>
                                            <p:cond delay="0"/>
                                          </p:stCondLst>
                                        </p:cTn>
                                        <p:tgtEl>
                                          <p:spTgt spid="17"/>
                                        </p:tgtEl>
                                        <p:attrNameLst>
                                          <p:attrName>style.visibility</p:attrName>
                                        </p:attrNameLst>
                                      </p:cBhvr>
                                      <p:to>
                                        <p:strVal val="visible"/>
                                      </p:to>
                                    </p:set>
                                    <p:animEffect transition="in" filter="blinds(horizontal)">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p:bldP spid="15" grpId="0"/>
      <p:bldP spid="16" grpId="0"/>
      <p:bldP spid="16" grpId="1"/>
      <p:bldP spid="17" grpId="0"/>
      <p:bldP spid="1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06" name="Shape 15206"/>
          <p:cNvSpPr/>
          <p:nvPr/>
        </p:nvSpPr>
        <p:spPr>
          <a:xfrm>
            <a:off x="-1" y="0"/>
            <a:ext cx="12192001" cy="2398227"/>
          </a:xfrm>
          <a:prstGeom prst="rect">
            <a:avLst/>
          </a:prstGeom>
          <a:solidFill>
            <a:schemeClr val="accent2"/>
          </a:solidFill>
          <a:ln w="12700">
            <a:miter lim="400000"/>
          </a:ln>
        </p:spPr>
        <p:txBody>
          <a:bodyPr lIns="0" tIns="0" rIns="0" bIns="0" anchor="ct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208" name="Shape 15208"/>
          <p:cNvSpPr/>
          <p:nvPr/>
        </p:nvSpPr>
        <p:spPr>
          <a:xfrm>
            <a:off x="1858010" y="521970"/>
            <a:ext cx="8695690" cy="1322070"/>
          </a:xfrm>
          <a:prstGeom prst="rect">
            <a:avLst/>
          </a:prstGeom>
          <a:ln w="12700">
            <a:miter lim="400000"/>
          </a:ln>
        </p:spPr>
        <p:txBody>
          <a:bodyPr wrap="square" lIns="60959" rIns="60959">
            <a:spAutoFit/>
          </a:bodyPr>
          <a:lstStyle/>
          <a:p>
            <a:pPr algn="ctr" defTabSz="608330">
              <a:defRPr>
                <a:uFillTx/>
              </a:defRPr>
            </a:pPr>
            <a:r>
              <a:rPr lang="zh-CN" altLang="en-US" sz="8000" b="1" dirty="0">
                <a:solidFill>
                  <a:srgbClr val="FFFFFF"/>
                </a:solidFill>
                <a:uFill>
                  <a:solidFill>
                    <a:srgbClr val="FFFFFF"/>
                  </a:solidFill>
                </a:uFill>
                <a:latin typeface="微软雅黑" panose="020B0503020204020204" charset="-122"/>
                <a:ea typeface="微软雅黑" panose="020B0503020204020204" charset="-122"/>
                <a:sym typeface="方正黑体简体" panose="02010601030101010101" pitchFamily="2" charset="-122"/>
              </a:rPr>
              <a:t>目录 </a:t>
            </a:r>
            <a:r>
              <a:rPr lang="en-US" altLang="zh-CN" sz="4800" b="1" dirty="0">
                <a:solidFill>
                  <a:srgbClr val="FFFFFF"/>
                </a:solidFill>
                <a:uFill>
                  <a:solidFill>
                    <a:srgbClr val="FFFFFF"/>
                  </a:solidFill>
                </a:uFill>
                <a:latin typeface="微软雅黑" panose="020B0503020204020204" charset="-122"/>
                <a:ea typeface="微软雅黑" panose="020B0503020204020204" charset="-122"/>
                <a:sym typeface="方正黑体简体" panose="02010601030101010101" pitchFamily="2" charset="-122"/>
              </a:rPr>
              <a:t>CONTENT</a:t>
            </a:r>
          </a:p>
        </p:txBody>
      </p:sp>
      <p:grpSp>
        <p:nvGrpSpPr>
          <p:cNvPr id="15215" name="Group 15215"/>
          <p:cNvGrpSpPr/>
          <p:nvPr/>
        </p:nvGrpSpPr>
        <p:grpSpPr>
          <a:xfrm>
            <a:off x="798195" y="3209707"/>
            <a:ext cx="2511107" cy="2275899"/>
            <a:chOff x="0" y="-56803"/>
            <a:chExt cx="1883329" cy="1706924"/>
          </a:xfrm>
        </p:grpSpPr>
        <p:sp>
          <p:nvSpPr>
            <p:cNvPr id="15210" name="Shape 15210"/>
            <p:cNvSpPr/>
            <p:nvPr/>
          </p:nvSpPr>
          <p:spPr>
            <a:xfrm>
              <a:off x="0" y="66675"/>
              <a:ext cx="1797051" cy="15834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rgbClr val="FFFFFF"/>
            </a:solidFill>
            <a:ln w="3175" cap="flat">
              <a:solidFill>
                <a:srgbClr val="BFBFBF"/>
              </a:solidFill>
              <a:prstDash val="solid"/>
              <a:round/>
            </a:ln>
            <a:effectLst/>
          </p:spPr>
          <p:txBody>
            <a:bodyPr wrap="square" lIns="0" tIns="0" rIns="0" bIns="0" numCol="1" anchor="ctr">
              <a:noAutofit/>
            </a:bodyP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211" name="Shape 15211"/>
            <p:cNvSpPr/>
            <p:nvPr/>
          </p:nvSpPr>
          <p:spPr>
            <a:xfrm>
              <a:off x="1" y="276376"/>
              <a:ext cx="1797051" cy="251936"/>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3194C6"/>
                  </a:solidFill>
                  <a:uFill>
                    <a:solidFill>
                      <a:srgbClr val="3194C6"/>
                    </a:solidFill>
                  </a:uFill>
                  <a:latin typeface="+mn-lt"/>
                  <a:ea typeface="+mn-ea"/>
                  <a:cs typeface="+mn-cs"/>
                  <a:sym typeface="Bebas Neue"/>
                </a:defRPr>
              </a:lvl1pPr>
            </a:lstStyle>
            <a:p>
              <a:r>
                <a:rPr lang="zh-CN" altLang="en-US" sz="2000" b="1" dirty="0">
                  <a:solidFill>
                    <a:schemeClr val="tx1">
                      <a:lumMod val="95000"/>
                      <a:lumOff val="5000"/>
                    </a:schemeClr>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奖励对象</a:t>
              </a:r>
            </a:p>
          </p:txBody>
        </p:sp>
        <p:sp>
          <p:nvSpPr>
            <p:cNvPr id="15212" name="Shape 15212"/>
            <p:cNvSpPr/>
            <p:nvPr/>
          </p:nvSpPr>
          <p:spPr>
            <a:xfrm>
              <a:off x="145885" y="617305"/>
              <a:ext cx="1506068" cy="177165"/>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defTabSz="608330">
                <a:defRPr sz="1800">
                  <a:solidFill>
                    <a:srgbClr val="000000"/>
                  </a:solidFill>
                  <a:uFillTx/>
                </a:defRPr>
              </a:pPr>
              <a:r>
                <a:rPr lang="zh-CN" sz="1100" dirty="0">
                  <a:latin typeface="微软雅黑" panose="020B0503020204020204" charset="-122"/>
                  <a:ea typeface="微软雅黑" panose="020B0503020204020204" charset="-122"/>
                  <a:sym typeface="方正黑体简体" panose="02010601030101010101" pitchFamily="2" charset="-122"/>
                </a:rPr>
                <a:t>新引进或增资扩产的项目</a:t>
              </a:r>
            </a:p>
          </p:txBody>
        </p:sp>
        <p:sp>
          <p:nvSpPr>
            <p:cNvPr id="15213" name="Shape 15213"/>
            <p:cNvSpPr/>
            <p:nvPr/>
          </p:nvSpPr>
          <p:spPr>
            <a:xfrm rot="10800000">
              <a:off x="1365249" y="-1"/>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214" name="Shape 15214"/>
            <p:cNvSpPr/>
            <p:nvPr/>
          </p:nvSpPr>
          <p:spPr>
            <a:xfrm>
              <a:off x="1602260" y="-56803"/>
              <a:ext cx="251942" cy="345757"/>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608330">
                <a:defRPr sz="1800">
                  <a:solidFill>
                    <a:srgbClr val="000000"/>
                  </a:solidFill>
                  <a:uFillTx/>
                </a:defRPr>
              </a:pPr>
              <a:r>
                <a:rPr sz="2135" b="1" dirty="0">
                  <a:solidFill>
                    <a:schemeClr val="bg1"/>
                  </a:solidFill>
                  <a:latin typeface="微软雅黑" panose="020B0503020204020204" charset="-122"/>
                  <a:ea typeface="微软雅黑" panose="020B0503020204020204" charset="-122"/>
                  <a:sym typeface="方正黑体简体" panose="02010601030101010101" pitchFamily="2" charset="-122"/>
                </a:rPr>
                <a:t>1</a:t>
              </a:r>
            </a:p>
          </p:txBody>
        </p:sp>
      </p:grpSp>
      <p:grpSp>
        <p:nvGrpSpPr>
          <p:cNvPr id="15221" name="Group 15221"/>
          <p:cNvGrpSpPr/>
          <p:nvPr/>
        </p:nvGrpSpPr>
        <p:grpSpPr>
          <a:xfrm>
            <a:off x="3659738" y="3171605"/>
            <a:ext cx="2511740" cy="2275902"/>
            <a:chOff x="-475" y="-56805"/>
            <a:chExt cx="1883804" cy="1706926"/>
          </a:xfrm>
        </p:grpSpPr>
        <p:sp>
          <p:nvSpPr>
            <p:cNvPr id="15216" name="Shape 15216"/>
            <p:cNvSpPr/>
            <p:nvPr/>
          </p:nvSpPr>
          <p:spPr>
            <a:xfrm>
              <a:off x="0" y="66675"/>
              <a:ext cx="1797051" cy="15834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rgbClr val="FFFFFF"/>
            </a:solidFill>
            <a:ln w="3175" cap="flat">
              <a:solidFill>
                <a:srgbClr val="BFBFBF"/>
              </a:solidFill>
              <a:prstDash val="solid"/>
              <a:round/>
            </a:ln>
            <a:effectLst/>
          </p:spPr>
          <p:txBody>
            <a:bodyPr wrap="square" lIns="0" tIns="0" rIns="0" bIns="0" numCol="1" anchor="ctr">
              <a:noAutofit/>
            </a:bodyP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217" name="Shape 15217"/>
            <p:cNvSpPr/>
            <p:nvPr/>
          </p:nvSpPr>
          <p:spPr>
            <a:xfrm>
              <a:off x="-475" y="276377"/>
              <a:ext cx="1797051" cy="251936"/>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3194C6"/>
                  </a:solidFill>
                  <a:uFill>
                    <a:solidFill>
                      <a:srgbClr val="3194C6"/>
                    </a:solidFill>
                  </a:uFill>
                  <a:latin typeface="+mn-lt"/>
                  <a:ea typeface="+mn-ea"/>
                  <a:cs typeface="+mn-cs"/>
                  <a:sym typeface="Bebas Neue"/>
                </a:defRPr>
              </a:lvl1pPr>
            </a:lstStyle>
            <a:p>
              <a:pPr lvl="0" algn="ctr">
                <a:buClrTx/>
                <a:buSzTx/>
                <a:buFontTx/>
              </a:pPr>
              <a:r>
                <a:rPr lang="zh-CN" altLang="en-US" sz="2000" b="1" dirty="0">
                  <a:solidFill>
                    <a:schemeClr val="tx1">
                      <a:lumMod val="95000"/>
                      <a:lumOff val="5000"/>
                    </a:schemeClr>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申请条件</a:t>
              </a:r>
            </a:p>
          </p:txBody>
        </p:sp>
        <p:sp>
          <p:nvSpPr>
            <p:cNvPr id="15218" name="Shape 15218"/>
            <p:cNvSpPr/>
            <p:nvPr/>
          </p:nvSpPr>
          <p:spPr>
            <a:xfrm>
              <a:off x="59056" y="535174"/>
              <a:ext cx="1689734" cy="1064418"/>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algn="ctr" defTabSz="608330">
                <a:buClrTx/>
                <a:buSzTx/>
                <a:buNone/>
                <a:defRPr sz="1800">
                  <a:solidFill>
                    <a:srgbClr val="000000"/>
                  </a:solidFill>
                  <a:uFillTx/>
                </a:defRPr>
              </a:pPr>
              <a:r>
                <a:rPr lang="zh-CN" sz="1100">
                  <a:latin typeface="微软雅黑" panose="020B0503020204020204" charset="-122"/>
                  <a:ea typeface="微软雅黑" panose="020B0503020204020204" charset="-122"/>
                  <a:sym typeface="方正黑体简体" panose="02010601030101010101" pitchFamily="2" charset="-122"/>
                </a:rPr>
                <a:t>项目所在企业在鹤山市的企业或机构</a:t>
              </a:r>
            </a:p>
            <a:p>
              <a:pPr algn="ctr" defTabSz="608330">
                <a:buClrTx/>
                <a:buSzTx/>
                <a:buNone/>
                <a:defRPr sz="1800">
                  <a:solidFill>
                    <a:srgbClr val="000000"/>
                  </a:solidFill>
                  <a:uFillTx/>
                </a:defRPr>
              </a:pPr>
              <a:r>
                <a:rPr lang="zh-CN" sz="1100">
                  <a:latin typeface="微软雅黑" panose="020B0503020204020204" charset="-122"/>
                  <a:ea typeface="微软雅黑" panose="020B0503020204020204" charset="-122"/>
                  <a:sym typeface="方正黑体简体" panose="02010601030101010101" pitchFamily="2" charset="-122"/>
                </a:rPr>
                <a:t>符合我市主导产业的产业</a:t>
              </a:r>
            </a:p>
            <a:p>
              <a:pPr algn="ctr" defTabSz="608330">
                <a:buClrTx/>
                <a:buSzTx/>
                <a:buNone/>
                <a:defRPr sz="1800">
                  <a:solidFill>
                    <a:srgbClr val="000000"/>
                  </a:solidFill>
                  <a:uFillTx/>
                </a:defRPr>
              </a:pPr>
              <a:r>
                <a:rPr lang="zh-CN" sz="1100">
                  <a:latin typeface="微软雅黑" panose="020B0503020204020204" charset="-122"/>
                  <a:ea typeface="微软雅黑" panose="020B0503020204020204" charset="-122"/>
                  <a:sym typeface="方正黑体简体" panose="02010601030101010101" pitchFamily="2" charset="-122"/>
                </a:rPr>
                <a:t>项目投资方达到要求</a:t>
              </a:r>
            </a:p>
            <a:p>
              <a:pPr algn="ctr" defTabSz="608330">
                <a:buClrTx/>
                <a:buSzTx/>
                <a:buNone/>
                <a:defRPr sz="1800">
                  <a:solidFill>
                    <a:srgbClr val="000000"/>
                  </a:solidFill>
                  <a:uFillTx/>
                </a:defRPr>
              </a:pPr>
              <a:r>
                <a:rPr lang="zh-CN" sz="1100">
                  <a:latin typeface="微软雅黑" panose="020B0503020204020204" charset="-122"/>
                  <a:ea typeface="微软雅黑" panose="020B0503020204020204" charset="-122"/>
                  <a:sym typeface="方正黑体简体" panose="02010601030101010101" pitchFamily="2" charset="-122"/>
                </a:rPr>
                <a:t>项目按投资协议约定期限内开工建设和投产运营</a:t>
              </a:r>
            </a:p>
            <a:p>
              <a:pPr algn="ctr" defTabSz="608330">
                <a:buClrTx/>
                <a:buSzTx/>
                <a:buNone/>
                <a:defRPr sz="1800">
                  <a:solidFill>
                    <a:srgbClr val="000000"/>
                  </a:solidFill>
                  <a:uFillTx/>
                </a:defRPr>
              </a:pPr>
              <a:r>
                <a:rPr lang="zh-CN" sz="1100">
                  <a:latin typeface="微软雅黑" panose="020B0503020204020204" charset="-122"/>
                  <a:ea typeface="微软雅黑" panose="020B0503020204020204" charset="-122"/>
                  <a:sym typeface="方正黑体简体" panose="02010601030101010101" pitchFamily="2" charset="-122"/>
                </a:rPr>
                <a:t>项目建成后考核通过</a:t>
              </a:r>
            </a:p>
          </p:txBody>
        </p:sp>
        <p:sp>
          <p:nvSpPr>
            <p:cNvPr id="15219" name="Shape 15219"/>
            <p:cNvSpPr/>
            <p:nvPr/>
          </p:nvSpPr>
          <p:spPr>
            <a:xfrm rot="10800000">
              <a:off x="1365249" y="-1"/>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220" name="Shape 15220"/>
            <p:cNvSpPr/>
            <p:nvPr/>
          </p:nvSpPr>
          <p:spPr>
            <a:xfrm>
              <a:off x="1602260" y="-56805"/>
              <a:ext cx="251942" cy="345757"/>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608330">
                <a:defRPr sz="1800">
                  <a:solidFill>
                    <a:srgbClr val="000000"/>
                  </a:solidFill>
                  <a:uFillTx/>
                </a:defRPr>
              </a:pPr>
              <a:r>
                <a:rPr sz="2135" b="1" dirty="0">
                  <a:solidFill>
                    <a:schemeClr val="bg1"/>
                  </a:solidFill>
                  <a:latin typeface="微软雅黑" panose="020B0503020204020204" charset="-122"/>
                  <a:ea typeface="微软雅黑" panose="020B0503020204020204" charset="-122"/>
                  <a:sym typeface="方正黑体简体" panose="02010601030101010101" pitchFamily="2" charset="-122"/>
                </a:rPr>
                <a:t>2</a:t>
              </a:r>
            </a:p>
          </p:txBody>
        </p:sp>
      </p:grpSp>
      <p:grpSp>
        <p:nvGrpSpPr>
          <p:cNvPr id="15227" name="Group 15227"/>
          <p:cNvGrpSpPr/>
          <p:nvPr/>
        </p:nvGrpSpPr>
        <p:grpSpPr>
          <a:xfrm>
            <a:off x="6313805" y="3177429"/>
            <a:ext cx="2550160" cy="2291826"/>
            <a:chOff x="-29135" y="-55470"/>
            <a:chExt cx="1912464" cy="1705591"/>
          </a:xfrm>
        </p:grpSpPr>
        <p:sp>
          <p:nvSpPr>
            <p:cNvPr id="15222" name="Shape 15222"/>
            <p:cNvSpPr/>
            <p:nvPr/>
          </p:nvSpPr>
          <p:spPr>
            <a:xfrm>
              <a:off x="0" y="66675"/>
              <a:ext cx="1797051" cy="15834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rgbClr val="FFFFFF"/>
            </a:solidFill>
            <a:ln w="3175" cap="flat">
              <a:solidFill>
                <a:srgbClr val="BFBFBF"/>
              </a:solidFill>
              <a:prstDash val="solid"/>
              <a:round/>
            </a:ln>
            <a:effectLst/>
          </p:spPr>
          <p:txBody>
            <a:bodyPr wrap="square" lIns="0" tIns="0" rIns="0" bIns="0" numCol="1" anchor="ctr">
              <a:noAutofit/>
            </a:bodyP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223" name="Shape 15223"/>
            <p:cNvSpPr/>
            <p:nvPr/>
          </p:nvSpPr>
          <p:spPr>
            <a:xfrm>
              <a:off x="-29135" y="266368"/>
              <a:ext cx="1854203" cy="249990"/>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3194C6"/>
                  </a:solidFill>
                  <a:uFill>
                    <a:solidFill>
                      <a:srgbClr val="3194C6"/>
                    </a:solidFill>
                  </a:uFill>
                  <a:latin typeface="+mn-lt"/>
                  <a:ea typeface="+mn-ea"/>
                  <a:cs typeface="+mn-cs"/>
                  <a:sym typeface="Bebas Neue"/>
                </a:defRPr>
              </a:lvl1pPr>
            </a:lstStyle>
            <a:p>
              <a:pPr lvl="0" algn="ctr">
                <a:buClrTx/>
                <a:buSzTx/>
                <a:buFontTx/>
              </a:pPr>
              <a:r>
                <a:rPr lang="zh-CN" altLang="en-US" sz="2000" b="1" dirty="0">
                  <a:solidFill>
                    <a:schemeClr val="tx1">
                      <a:lumMod val="95000"/>
                      <a:lumOff val="5000"/>
                    </a:schemeClr>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奖励措施</a:t>
              </a:r>
            </a:p>
          </p:txBody>
        </p:sp>
        <p:sp>
          <p:nvSpPr>
            <p:cNvPr id="15224" name="Shape 15224"/>
            <p:cNvSpPr/>
            <p:nvPr/>
          </p:nvSpPr>
          <p:spPr>
            <a:xfrm>
              <a:off x="144933" y="581585"/>
              <a:ext cx="1506068" cy="880400"/>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lvl="0" algn="ctr" defTabSz="608330">
                <a:buClrTx/>
                <a:buSzTx/>
                <a:buFontTx/>
                <a:defRPr sz="1800">
                  <a:solidFill>
                    <a:srgbClr val="000000"/>
                  </a:solidFill>
                  <a:uFillTx/>
                </a:defRPr>
              </a:pPr>
              <a:r>
                <a:rPr lang="zh-CN" sz="110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土地供应及优惠措施</a:t>
              </a:r>
            </a:p>
            <a:p>
              <a:pPr lvl="0" algn="ctr" defTabSz="608330">
                <a:buClrTx/>
                <a:buSzTx/>
                <a:buFontTx/>
                <a:defRPr sz="1800">
                  <a:solidFill>
                    <a:srgbClr val="000000"/>
                  </a:solidFill>
                  <a:uFillTx/>
                </a:defRPr>
              </a:pPr>
              <a:r>
                <a:rPr lang="zh-CN" sz="110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项目落地进度奖励</a:t>
              </a:r>
            </a:p>
            <a:p>
              <a:pPr lvl="0" algn="ctr" defTabSz="608330">
                <a:buClrTx/>
                <a:buSzTx/>
                <a:buFontTx/>
                <a:defRPr sz="1800">
                  <a:solidFill>
                    <a:srgbClr val="000000"/>
                  </a:solidFill>
                  <a:uFillTx/>
                </a:defRPr>
              </a:pPr>
              <a:r>
                <a:rPr lang="zh-CN" sz="110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固定资产投资奖励</a:t>
              </a:r>
            </a:p>
            <a:p>
              <a:pPr lvl="0" algn="ctr" defTabSz="608330">
                <a:buClrTx/>
                <a:buSzTx/>
                <a:buFontTx/>
                <a:defRPr sz="1800">
                  <a:solidFill>
                    <a:srgbClr val="000000"/>
                  </a:solidFill>
                  <a:uFillTx/>
                </a:defRPr>
              </a:pPr>
              <a:r>
                <a:rPr lang="zh-CN" sz="110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项目发展奖励</a:t>
              </a:r>
            </a:p>
            <a:p>
              <a:pPr lvl="0" algn="ctr" defTabSz="608330">
                <a:buClrTx/>
                <a:buSzTx/>
                <a:buFontTx/>
                <a:defRPr sz="1800">
                  <a:solidFill>
                    <a:srgbClr val="000000"/>
                  </a:solidFill>
                  <a:uFillTx/>
                </a:defRPr>
              </a:pPr>
              <a:r>
                <a:rPr lang="zh-CN" sz="110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给予高管人才奖励</a:t>
              </a:r>
            </a:p>
          </p:txBody>
        </p:sp>
        <p:sp>
          <p:nvSpPr>
            <p:cNvPr id="15225" name="Shape 15225"/>
            <p:cNvSpPr/>
            <p:nvPr/>
          </p:nvSpPr>
          <p:spPr>
            <a:xfrm rot="10800000">
              <a:off x="1365249" y="-1"/>
              <a:ext cx="518080" cy="5180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3"/>
            </a:solidFill>
            <a:ln w="12700" cap="flat">
              <a:noFill/>
              <a:miter lim="400000"/>
            </a:ln>
            <a:effectLst/>
          </p:spPr>
          <p:txBody>
            <a:bodyPr wrap="square" lIns="0" tIns="0" rIns="0" bIns="0" numCol="1" anchor="ctr">
              <a:noAutofit/>
            </a:bodyPr>
            <a:lstStyle/>
            <a:p>
              <a:pPr algn="ctr" defTabSz="608330"/>
              <a:endParaRPr sz="2400" dirty="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226" name="Shape 15226"/>
            <p:cNvSpPr/>
            <p:nvPr/>
          </p:nvSpPr>
          <p:spPr>
            <a:xfrm>
              <a:off x="1602260" y="-55470"/>
              <a:ext cx="251942" cy="343086"/>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608330">
                <a:defRPr sz="1800">
                  <a:solidFill>
                    <a:srgbClr val="000000"/>
                  </a:solidFill>
                  <a:uFillTx/>
                </a:defRPr>
              </a:pPr>
              <a:r>
                <a:rPr sz="2135" b="1" dirty="0">
                  <a:solidFill>
                    <a:schemeClr val="bg1"/>
                  </a:solidFill>
                  <a:latin typeface="微软雅黑" panose="020B0503020204020204" charset="-122"/>
                  <a:ea typeface="微软雅黑" panose="020B0503020204020204" charset="-122"/>
                  <a:sym typeface="方正黑体简体" panose="02010601030101010101" pitchFamily="2" charset="-122"/>
                </a:rPr>
                <a:t>3</a:t>
              </a:r>
            </a:p>
          </p:txBody>
        </p:sp>
      </p:grpSp>
      <p:sp>
        <p:nvSpPr>
          <p:cNvPr id="4" name="Shape 15210"/>
          <p:cNvSpPr/>
          <p:nvPr/>
        </p:nvSpPr>
        <p:spPr>
          <a:xfrm>
            <a:off x="9116695" y="3374344"/>
            <a:ext cx="2396070" cy="211126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20" y="0"/>
                </a:lnTo>
                <a:lnTo>
                  <a:pt x="21600" y="5765"/>
                </a:lnTo>
                <a:lnTo>
                  <a:pt x="21600" y="21600"/>
                </a:lnTo>
                <a:lnTo>
                  <a:pt x="0" y="21600"/>
                </a:lnTo>
                <a:close/>
              </a:path>
            </a:pathLst>
          </a:custGeom>
          <a:solidFill>
            <a:srgbClr val="FFFFFF"/>
          </a:solidFill>
          <a:ln w="3175" cap="flat">
            <a:solidFill>
              <a:srgbClr val="BFBFBF"/>
            </a:solidFill>
            <a:prstDash val="solid"/>
            <a:round/>
          </a:ln>
          <a:effectLst/>
        </p:spPr>
        <p:txBody>
          <a:bodyPr wrap="square" lIns="0" tIns="0" rIns="0" bIns="0" numCol="1" anchor="ctr">
            <a:noAutofit/>
          </a:bodyP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5" name="Shape 15213"/>
          <p:cNvSpPr/>
          <p:nvPr/>
        </p:nvSpPr>
        <p:spPr>
          <a:xfrm rot="10800000">
            <a:off x="10879878" y="3252423"/>
            <a:ext cx="690774" cy="6907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algn="ctr" defTabSz="608330"/>
            <a:endParaRPr sz="2400">
              <a:solidFill>
                <a:prstClr val="black"/>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6" name="Shape 15214"/>
          <p:cNvSpPr/>
          <p:nvPr/>
        </p:nvSpPr>
        <p:spPr>
          <a:xfrm>
            <a:off x="11195893" y="3176687"/>
            <a:ext cx="335923" cy="461010"/>
          </a:xfrm>
          <a:prstGeom prst="rect">
            <a:avLst/>
          </a:prstGeom>
          <a:noFill/>
          <a:ln w="12700" cap="flat">
            <a:noFill/>
            <a:miter lim="400000"/>
          </a:ln>
          <a:effectLst/>
        </p:spPr>
        <p:txBody>
          <a:bodyPr wrap="square" lIns="0" tIns="0" rIns="0" bIns="0" numCol="1" anchor="ctr">
            <a:spAutoFit/>
          </a:bodyPr>
          <a:lstStyle>
            <a:lvl1pPr algn="ctr">
              <a:lnSpc>
                <a:spcPct val="140000"/>
              </a:lnSpc>
              <a:defRPr sz="1000">
                <a:solidFill>
                  <a:srgbClr val="FFFFFF"/>
                </a:solidFill>
                <a:uFill>
                  <a:solidFill>
                    <a:srgbClr val="FFFFFF"/>
                  </a:solidFill>
                </a:uFill>
                <a:latin typeface="Roboto condensed"/>
                <a:ea typeface="Roboto condensed"/>
                <a:cs typeface="Roboto condensed"/>
                <a:sym typeface="Roboto condensed"/>
              </a:defRPr>
            </a:lvl1pPr>
          </a:lstStyle>
          <a:p>
            <a:pPr defTabSz="608330">
              <a:defRPr sz="1800">
                <a:solidFill>
                  <a:srgbClr val="000000"/>
                </a:solidFill>
                <a:uFillTx/>
              </a:defRPr>
            </a:pPr>
            <a:r>
              <a:rPr lang="en-US" altLang="zh-CN" sz="2135" b="1" dirty="0">
                <a:solidFill>
                  <a:schemeClr val="bg1"/>
                </a:solidFill>
                <a:latin typeface="微软雅黑" panose="020B0503020204020204" charset="-122"/>
                <a:ea typeface="微软雅黑" panose="020B0503020204020204" charset="-122"/>
                <a:sym typeface="方正黑体简体" panose="02010601030101010101" pitchFamily="2" charset="-122"/>
              </a:rPr>
              <a:t>4</a:t>
            </a:r>
          </a:p>
        </p:txBody>
      </p:sp>
      <p:sp>
        <p:nvSpPr>
          <p:cNvPr id="9" name="Shape 15217"/>
          <p:cNvSpPr/>
          <p:nvPr/>
        </p:nvSpPr>
        <p:spPr>
          <a:xfrm>
            <a:off x="9135978" y="3602513"/>
            <a:ext cx="2396069" cy="335915"/>
          </a:xfrm>
          <a:prstGeom prst="rect">
            <a:avLst/>
          </a:prstGeom>
          <a:noFill/>
          <a:ln w="12700" cap="flat">
            <a:noFill/>
            <a:miter lim="400000"/>
          </a:ln>
          <a:effectLst/>
        </p:spPr>
        <p:txBody>
          <a:bodyPr wrap="square" lIns="60959" tIns="60959" rIns="60959" bIns="60959" numCol="1" anchor="t">
            <a:spAutoFit/>
          </a:bodyPr>
          <a:lstStyle>
            <a:lvl1pPr algn="ctr">
              <a:lnSpc>
                <a:spcPct val="70000"/>
              </a:lnSpc>
              <a:defRPr sz="1400">
                <a:solidFill>
                  <a:srgbClr val="3194C6"/>
                </a:solidFill>
                <a:uFill>
                  <a:solidFill>
                    <a:srgbClr val="3194C6"/>
                  </a:solidFill>
                </a:uFill>
                <a:latin typeface="+mn-lt"/>
                <a:ea typeface="+mn-ea"/>
                <a:cs typeface="+mn-cs"/>
                <a:sym typeface="Bebas Neue"/>
              </a:defRPr>
            </a:lvl1pPr>
          </a:lstStyle>
          <a:p>
            <a:pPr lvl="0" algn="ctr">
              <a:buClrTx/>
              <a:buSzTx/>
              <a:buFontTx/>
            </a:pPr>
            <a:r>
              <a:rPr lang="zh-CN" altLang="en-US" sz="2000" b="1" dirty="0">
                <a:solidFill>
                  <a:schemeClr val="tx1">
                    <a:lumMod val="95000"/>
                    <a:lumOff val="5000"/>
                  </a:schemeClr>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其他</a:t>
            </a:r>
          </a:p>
        </p:txBody>
      </p:sp>
      <p:sp>
        <p:nvSpPr>
          <p:cNvPr id="11" name="Shape 15224"/>
          <p:cNvSpPr/>
          <p:nvPr/>
        </p:nvSpPr>
        <p:spPr>
          <a:xfrm>
            <a:off x="9329120" y="4108379"/>
            <a:ext cx="2008254" cy="236220"/>
          </a:xfrm>
          <a:prstGeom prst="rect">
            <a:avLst/>
          </a:prstGeom>
          <a:noFill/>
          <a:ln w="12700" cap="flat">
            <a:noFill/>
            <a:miter lim="400000"/>
          </a:ln>
          <a:effectLst/>
        </p:spPr>
        <p:txBody>
          <a:bodyPr wrap="square" lIns="0" tIns="0" rIns="0" bIns="0" numCol="1" anchor="t">
            <a:spAutoFit/>
          </a:bodyPr>
          <a:lstStyle>
            <a:lvl1pPr algn="ctr">
              <a:lnSpc>
                <a:spcPct val="140000"/>
              </a:lnSpc>
              <a:defRPr sz="700">
                <a:solidFill>
                  <a:srgbClr val="595959">
                    <a:alpha val="70000"/>
                  </a:srgbClr>
                </a:solidFill>
                <a:uFill>
                  <a:solidFill>
                    <a:srgbClr val="595959">
                      <a:alpha val="70000"/>
                    </a:srgbClr>
                  </a:solidFill>
                </a:uFill>
                <a:latin typeface="Roboto condensed"/>
                <a:ea typeface="Roboto condensed"/>
                <a:cs typeface="Roboto condensed"/>
                <a:sym typeface="Roboto condensed"/>
              </a:defRPr>
            </a:lvl1pPr>
          </a:lstStyle>
          <a:p>
            <a:pPr lvl="0" algn="ctr" defTabSz="608330">
              <a:buClrTx/>
              <a:buSzTx/>
              <a:buFontTx/>
              <a:defRPr sz="1800">
                <a:solidFill>
                  <a:srgbClr val="000000"/>
                </a:solidFill>
                <a:uFillTx/>
              </a:defRPr>
            </a:pPr>
            <a:r>
              <a:rPr lang="zh-CN" sz="110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有效时间</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208"/>
                                        </p:tgtEl>
                                        <p:attrNameLst>
                                          <p:attrName>style.visibility</p:attrName>
                                        </p:attrNameLst>
                                      </p:cBhvr>
                                      <p:to>
                                        <p:strVal val="visible"/>
                                      </p:to>
                                    </p:set>
                                    <p:anim calcmode="lin" valueType="num">
                                      <p:cBhvr>
                                        <p:cTn id="7" dur="500" fill="hold"/>
                                        <p:tgtEl>
                                          <p:spTgt spid="15208"/>
                                        </p:tgtEl>
                                        <p:attrNameLst>
                                          <p:attrName>ppt_w</p:attrName>
                                        </p:attrNameLst>
                                      </p:cBhvr>
                                      <p:tavLst>
                                        <p:tav tm="0">
                                          <p:val>
                                            <p:fltVal val="0"/>
                                          </p:val>
                                        </p:tav>
                                        <p:tav tm="100000">
                                          <p:val>
                                            <p:strVal val="#ppt_w"/>
                                          </p:val>
                                        </p:tav>
                                      </p:tavLst>
                                    </p:anim>
                                    <p:anim calcmode="lin" valueType="num">
                                      <p:cBhvr>
                                        <p:cTn id="8" dur="500" fill="hold"/>
                                        <p:tgtEl>
                                          <p:spTgt spid="15208"/>
                                        </p:tgtEl>
                                        <p:attrNameLst>
                                          <p:attrName>ppt_h</p:attrName>
                                        </p:attrNameLst>
                                      </p:cBhvr>
                                      <p:tavLst>
                                        <p:tav tm="0">
                                          <p:val>
                                            <p:fltVal val="0"/>
                                          </p:val>
                                        </p:tav>
                                        <p:tav tm="100000">
                                          <p:val>
                                            <p:strVal val="#ppt_h"/>
                                          </p:val>
                                        </p:tav>
                                      </p:tavLst>
                                    </p:anim>
                                    <p:animEffect transition="in" filter="fade">
                                      <p:cBhvr>
                                        <p:cTn id="9" dur="500"/>
                                        <p:tgtEl>
                                          <p:spTgt spid="15208"/>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indefinite" fill="hold"/>
                                        <p:tgtEl>
                                          <p:spTgt spid="15215"/>
                                        </p:tgtEl>
                                        <p:attrNameLst>
                                          <p:attrName>style.visibility</p:attrName>
                                        </p:attrNameLst>
                                      </p:cBhvr>
                                      <p:to>
                                        <p:strVal val="visible"/>
                                      </p:to>
                                    </p:set>
                                    <p:anim calcmode="lin" valueType="num">
                                      <p:cBhvr>
                                        <p:cTn id="13" dur="300" fill="hold"/>
                                        <p:tgtEl>
                                          <p:spTgt spid="15215"/>
                                        </p:tgtEl>
                                        <p:attrNameLst>
                                          <p:attrName>ppt_x</p:attrName>
                                        </p:attrNameLst>
                                      </p:cBhvr>
                                      <p:tavLst>
                                        <p:tav tm="0">
                                          <p:val>
                                            <p:strVal val="0-#ppt_w/2"/>
                                          </p:val>
                                        </p:tav>
                                        <p:tav tm="100000">
                                          <p:val>
                                            <p:strVal val="#ppt_x"/>
                                          </p:val>
                                        </p:tav>
                                      </p:tavLst>
                                    </p:anim>
                                    <p:anim calcmode="lin" valueType="num">
                                      <p:cBhvr>
                                        <p:cTn id="14" dur="300" fill="hold"/>
                                        <p:tgtEl>
                                          <p:spTgt spid="152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indefinite" fill="hold"/>
                                        <p:tgtEl>
                                          <p:spTgt spid="15221"/>
                                        </p:tgtEl>
                                        <p:attrNameLst>
                                          <p:attrName>style.visibility</p:attrName>
                                        </p:attrNameLst>
                                      </p:cBhvr>
                                      <p:to>
                                        <p:strVal val="visible"/>
                                      </p:to>
                                    </p:set>
                                    <p:anim calcmode="lin" valueType="num">
                                      <p:cBhvr>
                                        <p:cTn id="18" dur="300" fill="hold"/>
                                        <p:tgtEl>
                                          <p:spTgt spid="15221"/>
                                        </p:tgtEl>
                                        <p:attrNameLst>
                                          <p:attrName>ppt_x</p:attrName>
                                        </p:attrNameLst>
                                      </p:cBhvr>
                                      <p:tavLst>
                                        <p:tav tm="0">
                                          <p:val>
                                            <p:strVal val="0-#ppt_w/2"/>
                                          </p:val>
                                        </p:tav>
                                        <p:tav tm="100000">
                                          <p:val>
                                            <p:strVal val="#ppt_x"/>
                                          </p:val>
                                        </p:tav>
                                      </p:tavLst>
                                    </p:anim>
                                    <p:anim calcmode="lin" valueType="num">
                                      <p:cBhvr>
                                        <p:cTn id="19" dur="300" fill="hold"/>
                                        <p:tgtEl>
                                          <p:spTgt spid="1522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indefinite" fill="hold"/>
                                        <p:tgtEl>
                                          <p:spTgt spid="15227"/>
                                        </p:tgtEl>
                                        <p:attrNameLst>
                                          <p:attrName>style.visibility</p:attrName>
                                        </p:attrNameLst>
                                      </p:cBhvr>
                                      <p:to>
                                        <p:strVal val="visible"/>
                                      </p:to>
                                    </p:set>
                                    <p:anim calcmode="lin" valueType="num">
                                      <p:cBhvr>
                                        <p:cTn id="23" dur="300" fill="hold"/>
                                        <p:tgtEl>
                                          <p:spTgt spid="15227"/>
                                        </p:tgtEl>
                                        <p:attrNameLst>
                                          <p:attrName>ppt_x</p:attrName>
                                        </p:attrNameLst>
                                      </p:cBhvr>
                                      <p:tavLst>
                                        <p:tav tm="0">
                                          <p:val>
                                            <p:strVal val="0-#ppt_w/2"/>
                                          </p:val>
                                        </p:tav>
                                        <p:tav tm="100000">
                                          <p:val>
                                            <p:strVal val="#ppt_x"/>
                                          </p:val>
                                        </p:tav>
                                      </p:tavLst>
                                    </p:anim>
                                    <p:anim calcmode="lin" valueType="num">
                                      <p:cBhvr>
                                        <p:cTn id="24" dur="300" fill="hold"/>
                                        <p:tgtEl>
                                          <p:spTgt spid="152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08" grpId="0" animBg="1"/>
      <p:bldP spid="15215" grpId="0" bldLvl="0" animBg="1" advAuto="0"/>
      <p:bldP spid="15221" grpId="0" bldLvl="0" animBg="1" advAuto="0"/>
      <p:bldP spid="15227" grpId="0" bldLvl="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173357"/>
            <a:ext cx="12192000" cy="2557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3" name="图文框 2"/>
          <p:cNvSpPr/>
          <p:nvPr/>
        </p:nvSpPr>
        <p:spPr>
          <a:xfrm>
            <a:off x="4075043" y="1427922"/>
            <a:ext cx="4041913" cy="4002156"/>
          </a:xfrm>
          <a:prstGeom prst="frame">
            <a:avLst>
              <a:gd name="adj1" fmla="val 620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文本框 3"/>
          <p:cNvSpPr txBox="1"/>
          <p:nvPr/>
        </p:nvSpPr>
        <p:spPr>
          <a:xfrm>
            <a:off x="5436870" y="2398645"/>
            <a:ext cx="1318260" cy="583565"/>
          </a:xfrm>
          <a:prstGeom prst="rect">
            <a:avLst/>
          </a:prstGeom>
          <a:noFill/>
        </p:spPr>
        <p:txBody>
          <a:bodyPr wrap="none" rtlCol="0">
            <a:spAutoFit/>
          </a:bodyPr>
          <a:lstStyle/>
          <a:p>
            <a:pPr algn="ctr"/>
            <a:r>
              <a:rPr lang="en-US" altLang="zh-CN" sz="3200" dirty="0">
                <a:solidFill>
                  <a:schemeClr val="bg1"/>
                </a:solidFill>
                <a:latin typeface="微软雅黑" panose="020B0503020204020204" charset="-122"/>
                <a:ea typeface="微软雅黑" panose="020B0503020204020204" charset="-122"/>
                <a:sym typeface="方正黑体简体" panose="02010601030101010101" pitchFamily="2" charset="-122"/>
              </a:rPr>
              <a:t>Part 1</a:t>
            </a:r>
          </a:p>
        </p:txBody>
      </p:sp>
      <p:sp>
        <p:nvSpPr>
          <p:cNvPr id="5" name="矩形 4"/>
          <p:cNvSpPr/>
          <p:nvPr/>
        </p:nvSpPr>
        <p:spPr>
          <a:xfrm>
            <a:off x="3541454" y="2933989"/>
            <a:ext cx="5109092" cy="1015160"/>
          </a:xfrm>
          <a:prstGeom prst="rect">
            <a:avLst/>
          </a:prstGeom>
          <a:solidFill>
            <a:schemeClr val="accent1"/>
          </a:solidFill>
        </p:spPr>
        <p:txBody>
          <a:bodyPr wrap="none" anchor="ctr">
            <a:noAutofit/>
          </a:bodyPr>
          <a:lstStyle/>
          <a:p>
            <a:pPr algn="ctr"/>
            <a:r>
              <a:rPr lang="zh-CN" altLang="en-US" sz="4800" b="1" dirty="0">
                <a:solidFill>
                  <a:schemeClr val="bg1"/>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奖励对象</a:t>
            </a:r>
          </a:p>
        </p:txBody>
      </p:sp>
      <p:sp>
        <p:nvSpPr>
          <p:cNvPr id="17" name="椭圆 16"/>
          <p:cNvSpPr>
            <a:spLocks noChangeAspect="1"/>
          </p:cNvSpPr>
          <p:nvPr/>
        </p:nvSpPr>
        <p:spPr>
          <a:xfrm>
            <a:off x="5664000" y="4848295"/>
            <a:ext cx="864000" cy="873600"/>
          </a:xfrm>
          <a:prstGeom prst="ellipse">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D60000"/>
              </a:solidFill>
              <a:latin typeface="方正黑体简体" panose="02010601030101010101" pitchFamily="2" charset="-122"/>
              <a:ea typeface="方正黑体简体" panose="02010601030101010101" pitchFamily="2" charset="-122"/>
              <a:cs typeface="Verdana" panose="020B0604030504040204" pitchFamily="34" charset="0"/>
              <a:sym typeface="方正黑体简体" panose="02010601030101010101" pitchFamily="2" charset="-122"/>
            </a:endParaRPr>
          </a:p>
        </p:txBody>
      </p:sp>
      <p:sp>
        <p:nvSpPr>
          <p:cNvPr id="19" name="文本框 18"/>
          <p:cNvSpPr txBox="1"/>
          <p:nvPr/>
        </p:nvSpPr>
        <p:spPr>
          <a:xfrm>
            <a:off x="11943214" y="7239000"/>
            <a:ext cx="248786" cy="369332"/>
          </a:xfrm>
          <a:prstGeom prst="rect">
            <a:avLst/>
          </a:prstGeom>
          <a:noFill/>
        </p:spPr>
        <p:txBody>
          <a:bodyPr wrap="none" rtlCol="0">
            <a:spAutoFit/>
          </a:bodyPr>
          <a:lstStyle/>
          <a:p>
            <a:r>
              <a:rPr lang="en-US" altLang="zh-CN" dirty="0">
                <a:latin typeface="方正黑体简体" panose="02010601030101010101" pitchFamily="2" charset="-122"/>
                <a:ea typeface="方正黑体简体" panose="02010601030101010101" pitchFamily="2" charset="-122"/>
                <a:sym typeface="方正黑体简体" panose="02010601030101010101" pitchFamily="2" charset="-122"/>
              </a:rPr>
              <a:t>.</a:t>
            </a:r>
            <a:endParaRPr lang="zh-CN" altLang="en-US" dirty="0">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10" presetClass="exit" presetSubtype="0" fill="hold" grpId="0" nodeType="afterEffect">
                                  <p:stCondLst>
                                    <p:cond delay="1500"/>
                                  </p:stCondLst>
                                  <p:childTnLst>
                                    <p:animEffect transition="out" filter="fade">
                                      <p:cBhvr>
                                        <p:cTn id="24" dur="500"/>
                                        <p:tgtEl>
                                          <p:spTgt spid="19"/>
                                        </p:tgtEl>
                                      </p:cBhvr>
                                    </p:animEffect>
                                    <p:set>
                                      <p:cBhvr>
                                        <p:cTn id="25" dur="1" fill="hold">
                                          <p:stCondLst>
                                            <p:cond delay="499"/>
                                          </p:stCondLst>
                                        </p:cTn>
                                        <p:tgtEl>
                                          <p:spTgt spid="19"/>
                                        </p:tgtEl>
                                        <p:attrNameLst>
                                          <p:attrName>style.visibility</p:attrName>
                                        </p:attrNameLst>
                                      </p:cBhvr>
                                      <p:to>
                                        <p:strVal val="hidden"/>
                                      </p:to>
                                    </p:set>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5" grpId="1" animBg="1"/>
      <p:bldP spid="17"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0"/>
          <p:cNvSpPr txBox="1">
            <a:spLocks noChangeArrowheads="1"/>
          </p:cNvSpPr>
          <p:nvPr/>
        </p:nvSpPr>
        <p:spPr bwMode="auto">
          <a:xfrm>
            <a:off x="174625" y="220663"/>
            <a:ext cx="2641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奖励对象</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nvGrpSpPr>
          <p:cNvPr id="36" name="组合 35"/>
          <p:cNvGrpSpPr/>
          <p:nvPr/>
        </p:nvGrpSpPr>
        <p:grpSpPr>
          <a:xfrm>
            <a:off x="1590173" y="1557858"/>
            <a:ext cx="2756262" cy="1371222"/>
            <a:chOff x="1104173" y="1912773"/>
            <a:chExt cx="2613488" cy="1300193"/>
          </a:xfrm>
        </p:grpSpPr>
        <p:sp>
          <p:nvSpPr>
            <p:cNvPr id="37" name="矩形 36"/>
            <p:cNvSpPr/>
            <p:nvPr/>
          </p:nvSpPr>
          <p:spPr>
            <a:xfrm>
              <a:off x="1104173" y="2311512"/>
              <a:ext cx="2613488" cy="62621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850063" y="1912773"/>
              <a:ext cx="1258789" cy="1300193"/>
            </a:xfrm>
            <a:prstGeom prst="ellipse">
              <a:avLst/>
            </a:prstGeom>
            <a:solidFill>
              <a:schemeClr val="bg1"/>
            </a:solidFill>
            <a:ln w="34925">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2061862" y="2297344"/>
              <a:ext cx="834600" cy="594642"/>
              <a:chOff x="1811278" y="1023823"/>
              <a:chExt cx="1253352" cy="862898"/>
            </a:xfrm>
          </p:grpSpPr>
          <p:sp>
            <p:nvSpPr>
              <p:cNvPr id="40" name="任意多边形 39"/>
              <p:cNvSpPr/>
              <p:nvPr/>
            </p:nvSpPr>
            <p:spPr>
              <a:xfrm>
                <a:off x="1893348" y="1023823"/>
                <a:ext cx="1089213" cy="689163"/>
              </a:xfrm>
              <a:custGeom>
                <a:avLst/>
                <a:gdLst>
                  <a:gd name="connsiteX0" fmla="*/ 107577 w 1089213"/>
                  <a:gd name="connsiteY0" fmla="*/ 79281 h 689163"/>
                  <a:gd name="connsiteX1" fmla="*/ 107577 w 1089213"/>
                  <a:gd name="connsiteY1" fmla="*/ 609880 h 689163"/>
                  <a:gd name="connsiteX2" fmla="*/ 981635 w 1089213"/>
                  <a:gd name="connsiteY2" fmla="*/ 609880 h 689163"/>
                  <a:gd name="connsiteX3" fmla="*/ 981635 w 1089213"/>
                  <a:gd name="connsiteY3" fmla="*/ 79281 h 689163"/>
                  <a:gd name="connsiteX4" fmla="*/ 87972 w 1089213"/>
                  <a:gd name="connsiteY4" fmla="*/ 0 h 689163"/>
                  <a:gd name="connsiteX5" fmla="*/ 1001241 w 1089213"/>
                  <a:gd name="connsiteY5" fmla="*/ 0 h 689163"/>
                  <a:gd name="connsiteX6" fmla="*/ 1089213 w 1089213"/>
                  <a:gd name="connsiteY6" fmla="*/ 87972 h 689163"/>
                  <a:gd name="connsiteX7" fmla="*/ 1089213 w 1089213"/>
                  <a:gd name="connsiteY7" fmla="*/ 601191 h 689163"/>
                  <a:gd name="connsiteX8" fmla="*/ 1001241 w 1089213"/>
                  <a:gd name="connsiteY8" fmla="*/ 689163 h 689163"/>
                  <a:gd name="connsiteX9" fmla="*/ 87972 w 1089213"/>
                  <a:gd name="connsiteY9" fmla="*/ 689163 h 689163"/>
                  <a:gd name="connsiteX10" fmla="*/ 0 w 1089213"/>
                  <a:gd name="connsiteY10" fmla="*/ 601191 h 689163"/>
                  <a:gd name="connsiteX11" fmla="*/ 0 w 1089213"/>
                  <a:gd name="connsiteY11" fmla="*/ 87972 h 689163"/>
                  <a:gd name="connsiteX12" fmla="*/ 87972 w 1089213"/>
                  <a:gd name="connsiteY12" fmla="*/ 0 h 68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9213" h="689163">
                    <a:moveTo>
                      <a:pt x="107577" y="79281"/>
                    </a:moveTo>
                    <a:lnTo>
                      <a:pt x="107577" y="609880"/>
                    </a:lnTo>
                    <a:lnTo>
                      <a:pt x="981635" y="609880"/>
                    </a:lnTo>
                    <a:lnTo>
                      <a:pt x="981635" y="79281"/>
                    </a:lnTo>
                    <a:close/>
                    <a:moveTo>
                      <a:pt x="87972" y="0"/>
                    </a:moveTo>
                    <a:lnTo>
                      <a:pt x="1001241" y="0"/>
                    </a:lnTo>
                    <a:cubicBezTo>
                      <a:pt x="1049827" y="0"/>
                      <a:pt x="1089213" y="39386"/>
                      <a:pt x="1089213" y="87972"/>
                    </a:cubicBezTo>
                    <a:lnTo>
                      <a:pt x="1089213" y="601191"/>
                    </a:lnTo>
                    <a:cubicBezTo>
                      <a:pt x="1089213" y="649777"/>
                      <a:pt x="1049827" y="689163"/>
                      <a:pt x="1001241" y="689163"/>
                    </a:cubicBezTo>
                    <a:lnTo>
                      <a:pt x="87972" y="689163"/>
                    </a:lnTo>
                    <a:cubicBezTo>
                      <a:pt x="39386" y="689163"/>
                      <a:pt x="0" y="649777"/>
                      <a:pt x="0" y="601191"/>
                    </a:cubicBezTo>
                    <a:lnTo>
                      <a:pt x="0" y="87972"/>
                    </a:lnTo>
                    <a:cubicBezTo>
                      <a:pt x="0" y="39386"/>
                      <a:pt x="39386" y="0"/>
                      <a:pt x="87972" y="0"/>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811278" y="1744944"/>
                <a:ext cx="1253352" cy="141777"/>
                <a:chOff x="1811278" y="1744944"/>
                <a:chExt cx="1253352" cy="141777"/>
              </a:xfrm>
            </p:grpSpPr>
            <p:sp>
              <p:nvSpPr>
                <p:cNvPr id="42" name="同侧圆角矩形 41"/>
                <p:cNvSpPr/>
                <p:nvPr/>
              </p:nvSpPr>
              <p:spPr>
                <a:xfrm rot="10800000">
                  <a:off x="1811278" y="1744944"/>
                  <a:ext cx="1253352" cy="141777"/>
                </a:xfrm>
                <a:prstGeom prst="round2SameRect">
                  <a:avLst>
                    <a:gd name="adj1" fmla="val 50000"/>
                    <a:gd name="adj2" fmla="val 0"/>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flipV="1">
                  <a:off x="2259424" y="1823520"/>
                  <a:ext cx="246743"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44" name="组合 43"/>
          <p:cNvGrpSpPr/>
          <p:nvPr/>
        </p:nvGrpSpPr>
        <p:grpSpPr>
          <a:xfrm>
            <a:off x="7411127" y="1595118"/>
            <a:ext cx="2756262" cy="1371222"/>
            <a:chOff x="6308894" y="1962012"/>
            <a:chExt cx="2613488" cy="1300193"/>
          </a:xfrm>
        </p:grpSpPr>
        <p:sp>
          <p:nvSpPr>
            <p:cNvPr id="45" name="矩形 44"/>
            <p:cNvSpPr/>
            <p:nvPr/>
          </p:nvSpPr>
          <p:spPr>
            <a:xfrm>
              <a:off x="6308894" y="2318264"/>
              <a:ext cx="2613488" cy="62621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椭圆 45"/>
            <p:cNvSpPr/>
            <p:nvPr/>
          </p:nvSpPr>
          <p:spPr>
            <a:xfrm>
              <a:off x="7025351" y="1962012"/>
              <a:ext cx="1258789" cy="1300193"/>
            </a:xfrm>
            <a:prstGeom prst="ellipse">
              <a:avLst/>
            </a:prstGeom>
            <a:solidFill>
              <a:schemeClr val="bg1"/>
            </a:solidFill>
            <a:ln w="34925">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rot="19104625">
              <a:off x="7226680" y="2564169"/>
              <a:ext cx="814962" cy="197864"/>
              <a:chOff x="6409173" y="2921545"/>
              <a:chExt cx="1907514" cy="541005"/>
            </a:xfrm>
          </p:grpSpPr>
          <p:sp>
            <p:nvSpPr>
              <p:cNvPr id="48" name="任意多边形 47"/>
              <p:cNvSpPr/>
              <p:nvPr/>
            </p:nvSpPr>
            <p:spPr>
              <a:xfrm rot="5400000">
                <a:off x="7092427" y="2238291"/>
                <a:ext cx="541005" cy="1907514"/>
              </a:xfrm>
              <a:custGeom>
                <a:avLst/>
                <a:gdLst>
                  <a:gd name="connsiteX0" fmla="*/ 1220 w 541005"/>
                  <a:gd name="connsiteY0" fmla="*/ 1445557 h 1907514"/>
                  <a:gd name="connsiteX1" fmla="*/ 1220 w 541005"/>
                  <a:gd name="connsiteY1" fmla="*/ 349342 h 1907514"/>
                  <a:gd name="connsiteX2" fmla="*/ 541005 w 541005"/>
                  <a:gd name="connsiteY2" fmla="*/ 349342 h 1907514"/>
                  <a:gd name="connsiteX3" fmla="*/ 541005 w 541005"/>
                  <a:gd name="connsiteY3" fmla="*/ 1445560 h 1907514"/>
                  <a:gd name="connsiteX4" fmla="*/ 541003 w 541005"/>
                  <a:gd name="connsiteY4" fmla="*/ 1445560 h 1907514"/>
                  <a:gd name="connsiteX5" fmla="*/ 541004 w 541005"/>
                  <a:gd name="connsiteY5" fmla="*/ 1445557 h 1907514"/>
                  <a:gd name="connsiteX6" fmla="*/ 2 w 541005"/>
                  <a:gd name="connsiteY6" fmla="*/ 317962 h 1907514"/>
                  <a:gd name="connsiteX7" fmla="*/ 2 w 541005"/>
                  <a:gd name="connsiteY7" fmla="*/ 52995 h 1907514"/>
                  <a:gd name="connsiteX8" fmla="*/ 52997 w 541005"/>
                  <a:gd name="connsiteY8" fmla="*/ 0 h 1907514"/>
                  <a:gd name="connsiteX9" fmla="*/ 478428 w 541005"/>
                  <a:gd name="connsiteY9" fmla="*/ 0 h 1907514"/>
                  <a:gd name="connsiteX10" fmla="*/ 531423 w 541005"/>
                  <a:gd name="connsiteY10" fmla="*/ 52995 h 1907514"/>
                  <a:gd name="connsiteX11" fmla="*/ 531423 w 541005"/>
                  <a:gd name="connsiteY11" fmla="*/ 317962 h 1907514"/>
                  <a:gd name="connsiteX12" fmla="*/ 0 w 541005"/>
                  <a:gd name="connsiteY12" fmla="*/ 1445557 h 1907514"/>
                  <a:gd name="connsiteX13" fmla="*/ 1220 w 541005"/>
                  <a:gd name="connsiteY13" fmla="*/ 1445557 h 1907514"/>
                  <a:gd name="connsiteX14" fmla="*/ 1220 w 541005"/>
                  <a:gd name="connsiteY14" fmla="*/ 1445560 h 1907514"/>
                  <a:gd name="connsiteX15" fmla="*/ 541003 w 541005"/>
                  <a:gd name="connsiteY15" fmla="*/ 1445560 h 1907514"/>
                  <a:gd name="connsiteX16" fmla="*/ 268306 w 541005"/>
                  <a:gd name="connsiteY16" fmla="*/ 1907514 h 190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1005" h="1907514">
                    <a:moveTo>
                      <a:pt x="1220" y="1445557"/>
                    </a:moveTo>
                    <a:lnTo>
                      <a:pt x="1220" y="349342"/>
                    </a:lnTo>
                    <a:lnTo>
                      <a:pt x="541005" y="349342"/>
                    </a:lnTo>
                    <a:lnTo>
                      <a:pt x="541005" y="1445560"/>
                    </a:lnTo>
                    <a:lnTo>
                      <a:pt x="541003" y="1445560"/>
                    </a:lnTo>
                    <a:lnTo>
                      <a:pt x="541004" y="1445557"/>
                    </a:lnTo>
                    <a:close/>
                    <a:moveTo>
                      <a:pt x="2" y="317962"/>
                    </a:moveTo>
                    <a:lnTo>
                      <a:pt x="2" y="52995"/>
                    </a:lnTo>
                    <a:cubicBezTo>
                      <a:pt x="2" y="23727"/>
                      <a:pt x="23729" y="0"/>
                      <a:pt x="52997" y="0"/>
                    </a:cubicBezTo>
                    <a:lnTo>
                      <a:pt x="478428" y="0"/>
                    </a:lnTo>
                    <a:cubicBezTo>
                      <a:pt x="507696" y="0"/>
                      <a:pt x="531423" y="23727"/>
                      <a:pt x="531423" y="52995"/>
                    </a:cubicBezTo>
                    <a:lnTo>
                      <a:pt x="531423" y="317962"/>
                    </a:lnTo>
                    <a:close/>
                    <a:moveTo>
                      <a:pt x="0" y="1445557"/>
                    </a:moveTo>
                    <a:lnTo>
                      <a:pt x="1220" y="1445557"/>
                    </a:lnTo>
                    <a:lnTo>
                      <a:pt x="1220" y="1445560"/>
                    </a:lnTo>
                    <a:lnTo>
                      <a:pt x="541003" y="1445560"/>
                    </a:lnTo>
                    <a:lnTo>
                      <a:pt x="268306" y="1907514"/>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a:off x="7073457" y="3037659"/>
                <a:ext cx="691558"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50" name="组合 49"/>
          <p:cNvGrpSpPr/>
          <p:nvPr/>
        </p:nvGrpSpPr>
        <p:grpSpPr>
          <a:xfrm>
            <a:off x="4541649" y="1539051"/>
            <a:ext cx="2756262" cy="1371222"/>
            <a:chOff x="3713639" y="1908850"/>
            <a:chExt cx="2613488" cy="1300193"/>
          </a:xfrm>
        </p:grpSpPr>
        <p:sp>
          <p:nvSpPr>
            <p:cNvPr id="51" name="矩形 50"/>
            <p:cNvSpPr/>
            <p:nvPr/>
          </p:nvSpPr>
          <p:spPr>
            <a:xfrm>
              <a:off x="3713639" y="2311512"/>
              <a:ext cx="2613488" cy="626214"/>
            </a:xfrm>
            <a:prstGeom prst="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52" name="椭圆 51"/>
            <p:cNvSpPr/>
            <p:nvPr/>
          </p:nvSpPr>
          <p:spPr>
            <a:xfrm>
              <a:off x="4430766" y="1908850"/>
              <a:ext cx="1258789" cy="1300193"/>
            </a:xfrm>
            <a:prstGeom prst="ellipse">
              <a:avLst/>
            </a:prstGeom>
            <a:solidFill>
              <a:schemeClr val="bg1"/>
            </a:solidFill>
            <a:ln w="34925">
              <a:solidFill>
                <a:srgbClr val="023F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3" name="组合 52"/>
            <p:cNvGrpSpPr/>
            <p:nvPr/>
          </p:nvGrpSpPr>
          <p:grpSpPr>
            <a:xfrm>
              <a:off x="4648131" y="2314629"/>
              <a:ext cx="814094" cy="594960"/>
              <a:chOff x="3932077" y="2411350"/>
              <a:chExt cx="814094" cy="594960"/>
            </a:xfrm>
            <a:noFill/>
          </p:grpSpPr>
          <p:sp>
            <p:nvSpPr>
              <p:cNvPr id="54" name="任意多边形 53"/>
              <p:cNvSpPr/>
              <p:nvPr/>
            </p:nvSpPr>
            <p:spPr>
              <a:xfrm>
                <a:off x="3932077" y="2411350"/>
                <a:ext cx="814094" cy="594960"/>
              </a:xfrm>
              <a:custGeom>
                <a:avLst/>
                <a:gdLst>
                  <a:gd name="connsiteX0" fmla="*/ 43920 w 814094"/>
                  <a:gd name="connsiteY0" fmla="*/ 331448 h 594960"/>
                  <a:gd name="connsiteX1" fmla="*/ 770174 w 814094"/>
                  <a:gd name="connsiteY1" fmla="*/ 331448 h 594960"/>
                  <a:gd name="connsiteX2" fmla="*/ 814094 w 814094"/>
                  <a:gd name="connsiteY2" fmla="*/ 375368 h 594960"/>
                  <a:gd name="connsiteX3" fmla="*/ 814094 w 814094"/>
                  <a:gd name="connsiteY3" fmla="*/ 551040 h 594960"/>
                  <a:gd name="connsiteX4" fmla="*/ 770174 w 814094"/>
                  <a:gd name="connsiteY4" fmla="*/ 594960 h 594960"/>
                  <a:gd name="connsiteX5" fmla="*/ 43920 w 814094"/>
                  <a:gd name="connsiteY5" fmla="*/ 594960 h 594960"/>
                  <a:gd name="connsiteX6" fmla="*/ 0 w 814094"/>
                  <a:gd name="connsiteY6" fmla="*/ 551040 h 594960"/>
                  <a:gd name="connsiteX7" fmla="*/ 0 w 814094"/>
                  <a:gd name="connsiteY7" fmla="*/ 375368 h 594960"/>
                  <a:gd name="connsiteX8" fmla="*/ 43920 w 814094"/>
                  <a:gd name="connsiteY8" fmla="*/ 331448 h 594960"/>
                  <a:gd name="connsiteX9" fmla="*/ 82862 w 814094"/>
                  <a:gd name="connsiteY9" fmla="*/ 0 h 594960"/>
                  <a:gd name="connsiteX10" fmla="*/ 731232 w 814094"/>
                  <a:gd name="connsiteY10" fmla="*/ 0 h 594960"/>
                  <a:gd name="connsiteX11" fmla="*/ 814094 w 814094"/>
                  <a:gd name="connsiteY11" fmla="*/ 331447 h 594960"/>
                  <a:gd name="connsiteX12" fmla="*/ 0 w 814094"/>
                  <a:gd name="connsiteY12" fmla="*/ 331447 h 59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4094" h="594960">
                    <a:moveTo>
                      <a:pt x="43920" y="331448"/>
                    </a:moveTo>
                    <a:lnTo>
                      <a:pt x="770174" y="331448"/>
                    </a:lnTo>
                    <a:cubicBezTo>
                      <a:pt x="794430" y="331448"/>
                      <a:pt x="814094" y="351112"/>
                      <a:pt x="814094" y="375368"/>
                    </a:cubicBezTo>
                    <a:lnTo>
                      <a:pt x="814094" y="551040"/>
                    </a:lnTo>
                    <a:cubicBezTo>
                      <a:pt x="814094" y="575296"/>
                      <a:pt x="794430" y="594960"/>
                      <a:pt x="770174" y="594960"/>
                    </a:cubicBezTo>
                    <a:lnTo>
                      <a:pt x="43920" y="594960"/>
                    </a:lnTo>
                    <a:cubicBezTo>
                      <a:pt x="19664" y="594960"/>
                      <a:pt x="0" y="575296"/>
                      <a:pt x="0" y="551040"/>
                    </a:cubicBezTo>
                    <a:lnTo>
                      <a:pt x="0" y="375368"/>
                    </a:lnTo>
                    <a:cubicBezTo>
                      <a:pt x="0" y="351112"/>
                      <a:pt x="19664" y="331448"/>
                      <a:pt x="43920" y="331448"/>
                    </a:cubicBezTo>
                    <a:close/>
                    <a:moveTo>
                      <a:pt x="82862" y="0"/>
                    </a:moveTo>
                    <a:lnTo>
                      <a:pt x="731232" y="0"/>
                    </a:lnTo>
                    <a:lnTo>
                      <a:pt x="814094" y="331447"/>
                    </a:lnTo>
                    <a:lnTo>
                      <a:pt x="0" y="331447"/>
                    </a:lnTo>
                    <a:close/>
                  </a:path>
                </a:pathLst>
              </a:custGeom>
              <a:grpFill/>
              <a:ln w="38100">
                <a:solidFill>
                  <a:srgbClr val="023F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4482734" y="2796340"/>
                <a:ext cx="60800" cy="101600"/>
              </a:xfrm>
              <a:prstGeom prst="ellipse">
                <a:avLst/>
              </a:prstGeom>
              <a:grpFill/>
              <a:ln>
                <a:solidFill>
                  <a:srgbClr val="3C5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flipH="1">
                <a:off x="4621993" y="2796340"/>
                <a:ext cx="45719" cy="101600"/>
              </a:xfrm>
              <a:prstGeom prst="ellipse">
                <a:avLst/>
              </a:prstGeom>
              <a:grpFill/>
              <a:ln>
                <a:solidFill>
                  <a:srgbClr val="3C5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6" name="文本框 46"/>
          <p:cNvSpPr txBox="1"/>
          <p:nvPr/>
        </p:nvSpPr>
        <p:spPr>
          <a:xfrm>
            <a:off x="1815007" y="3078816"/>
            <a:ext cx="2373659" cy="2014855"/>
          </a:xfrm>
          <a:prstGeom prst="rect">
            <a:avLst/>
          </a:prstGeom>
          <a:noFill/>
        </p:spPr>
        <p:txBody>
          <a:bodyPr wrap="square" lIns="96418" tIns="48209" rIns="96418" bIns="48209" rtlCol="0">
            <a:spAutoFit/>
          </a:bodyPr>
          <a:lstStyle/>
          <a:p>
            <a:pPr algn="just" defTabSz="723265">
              <a:lnSpc>
                <a:spcPct val="130000"/>
              </a:lnSpc>
            </a:pPr>
            <a:r>
              <a:rPr lang="zh-CN" altLang="en-US" sz="1600" dirty="0">
                <a:solidFill>
                  <a:srgbClr val="595E64"/>
                </a:solidFill>
                <a:latin typeface="微软雅黑" panose="020B0503020204020204" charset="-122"/>
                <a:ea typeface="微软雅黑" panose="020B0503020204020204" charset="-122"/>
              </a:rPr>
              <a:t>适用本办法的重大产业项目是指</a:t>
            </a:r>
            <a:r>
              <a:rPr lang="zh-CN" altLang="en-US" sz="1600" b="1" dirty="0">
                <a:solidFill>
                  <a:schemeClr val="tx1"/>
                </a:solidFill>
                <a:latin typeface="微软雅黑" panose="020B0503020204020204" charset="-122"/>
                <a:ea typeface="微软雅黑" panose="020B0503020204020204" charset="-122"/>
              </a:rPr>
              <a:t>2021年1月1日至</a:t>
            </a:r>
            <a:r>
              <a:rPr lang="en-US" altLang="zh-CN" sz="1600" b="1" dirty="0">
                <a:solidFill>
                  <a:schemeClr val="tx1"/>
                </a:solidFill>
                <a:latin typeface="微软雅黑" panose="020B0503020204020204" charset="-122"/>
                <a:ea typeface="微软雅黑" panose="020B0503020204020204" charset="-122"/>
              </a:rPr>
              <a:t>2024</a:t>
            </a:r>
            <a:r>
              <a:rPr lang="zh-CN" altLang="en-US" sz="1600" b="1" dirty="0">
                <a:solidFill>
                  <a:schemeClr val="tx1"/>
                </a:solidFill>
                <a:latin typeface="微软雅黑" panose="020B0503020204020204" charset="-122"/>
                <a:ea typeface="微软雅黑" panose="020B0503020204020204" charset="-122"/>
              </a:rPr>
              <a:t>年</a:t>
            </a:r>
            <a:r>
              <a:rPr lang="en-US" altLang="zh-CN" sz="1600" b="1" dirty="0">
                <a:solidFill>
                  <a:schemeClr val="tx1"/>
                </a:solidFill>
                <a:latin typeface="微软雅黑" panose="020B0503020204020204" charset="-122"/>
                <a:ea typeface="微软雅黑" panose="020B0503020204020204" charset="-122"/>
              </a:rPr>
              <a:t>4</a:t>
            </a:r>
            <a:r>
              <a:rPr lang="zh-CN" altLang="en-US" sz="1600" b="1" dirty="0">
                <a:solidFill>
                  <a:schemeClr val="tx1"/>
                </a:solidFill>
                <a:latin typeface="微软雅黑" panose="020B0503020204020204" charset="-122"/>
                <a:ea typeface="微软雅黑" panose="020B0503020204020204" charset="-122"/>
              </a:rPr>
              <a:t>月</a:t>
            </a:r>
            <a:r>
              <a:rPr lang="en-US" altLang="zh-CN" sz="1600" b="1" dirty="0">
                <a:solidFill>
                  <a:schemeClr val="tx1"/>
                </a:solidFill>
                <a:latin typeface="微软雅黑" panose="020B0503020204020204" charset="-122"/>
                <a:ea typeface="微软雅黑" panose="020B0503020204020204" charset="-122"/>
              </a:rPr>
              <a:t>30</a:t>
            </a:r>
            <a:r>
              <a:rPr lang="zh-CN" altLang="en-US" sz="1600" b="1" dirty="0">
                <a:solidFill>
                  <a:schemeClr val="tx1"/>
                </a:solidFill>
                <a:latin typeface="微软雅黑" panose="020B0503020204020204" charset="-122"/>
                <a:ea typeface="微软雅黑" panose="020B0503020204020204" charset="-122"/>
              </a:rPr>
              <a:t>日期间</a:t>
            </a:r>
            <a:r>
              <a:rPr lang="zh-CN" altLang="en-US" sz="1600" dirty="0">
                <a:solidFill>
                  <a:srgbClr val="595E64"/>
                </a:solidFill>
                <a:latin typeface="微软雅黑" panose="020B0503020204020204" charset="-122"/>
                <a:ea typeface="微软雅黑" panose="020B0503020204020204" charset="-122"/>
              </a:rPr>
              <a:t>在鹤山新引进或增资扩产的项目（以发改部门立项时间为准）。</a:t>
            </a:r>
          </a:p>
        </p:txBody>
      </p:sp>
      <p:sp>
        <p:nvSpPr>
          <p:cNvPr id="68" name="文本框 48"/>
          <p:cNvSpPr txBox="1"/>
          <p:nvPr/>
        </p:nvSpPr>
        <p:spPr>
          <a:xfrm>
            <a:off x="4775039" y="3078816"/>
            <a:ext cx="2373659" cy="1694815"/>
          </a:xfrm>
          <a:prstGeom prst="rect">
            <a:avLst/>
          </a:prstGeom>
          <a:noFill/>
        </p:spPr>
        <p:txBody>
          <a:bodyPr wrap="square" lIns="96418" tIns="48209" rIns="96418" bIns="48209" rtlCol="0">
            <a:spAutoFit/>
          </a:bodyPr>
          <a:lstStyle/>
          <a:p>
            <a:pPr algn="just" defTabSz="723265">
              <a:lnSpc>
                <a:spcPct val="130000"/>
              </a:lnSpc>
            </a:pPr>
            <a:r>
              <a:rPr lang="zh-CN" altLang="en-US" sz="1600" dirty="0">
                <a:solidFill>
                  <a:srgbClr val="595E64"/>
                </a:solidFill>
                <a:latin typeface="微软雅黑" panose="020B0503020204020204" charset="-122"/>
                <a:ea typeface="微软雅黑" panose="020B0503020204020204" charset="-122"/>
              </a:rPr>
              <a:t>项目所在企业的税务征管关系及统计关系在鹤山市范围内，具有独立法人资格、实行独立核算，有健全的财务制度。</a:t>
            </a:r>
          </a:p>
        </p:txBody>
      </p:sp>
      <p:sp>
        <p:nvSpPr>
          <p:cNvPr id="70" name="文本框 50"/>
          <p:cNvSpPr txBox="1"/>
          <p:nvPr/>
        </p:nvSpPr>
        <p:spPr>
          <a:xfrm>
            <a:off x="7643960" y="3078816"/>
            <a:ext cx="2373659" cy="1694815"/>
          </a:xfrm>
          <a:prstGeom prst="rect">
            <a:avLst/>
          </a:prstGeom>
          <a:noFill/>
        </p:spPr>
        <p:txBody>
          <a:bodyPr wrap="square" lIns="96418" tIns="48209" rIns="96418" bIns="48209" rtlCol="0">
            <a:spAutoFit/>
          </a:bodyPr>
          <a:lstStyle/>
          <a:p>
            <a:pPr algn="just" defTabSz="723265">
              <a:lnSpc>
                <a:spcPct val="130000"/>
              </a:lnSpc>
            </a:pPr>
            <a:r>
              <a:rPr lang="zh-CN" altLang="en-US" sz="1600" dirty="0">
                <a:solidFill>
                  <a:srgbClr val="595E64"/>
                </a:solidFill>
                <a:latin typeface="微软雅黑" panose="020B0503020204020204" charset="-122"/>
                <a:ea typeface="微软雅黑" panose="020B0503020204020204" charset="-122"/>
              </a:rPr>
              <a:t>且承诺</a:t>
            </a:r>
            <a:r>
              <a:rPr lang="zh-CN" altLang="en-US" sz="1600" b="1" dirty="0">
                <a:solidFill>
                  <a:schemeClr val="tx1"/>
                </a:solidFill>
                <a:latin typeface="微软雅黑" panose="020B0503020204020204" charset="-122"/>
                <a:ea typeface="微软雅黑" panose="020B0503020204020204" charset="-122"/>
              </a:rPr>
              <a:t>10年内</a:t>
            </a:r>
            <a:r>
              <a:rPr lang="zh-CN" altLang="en-US" sz="1600" dirty="0">
                <a:solidFill>
                  <a:srgbClr val="595E64"/>
                </a:solidFill>
                <a:latin typeface="微软雅黑" panose="020B0503020204020204" charset="-122"/>
                <a:ea typeface="微软雅黑" panose="020B0503020204020204" charset="-122"/>
              </a:rPr>
              <a:t>注册地不迁离鹤山市、不改变在鹤山市的纳税义务、不减少注册资本的企业或机构。</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anim calcmode="lin" valueType="num">
                                      <p:cBhvr>
                                        <p:cTn id="8" dur="500" fill="hold"/>
                                        <p:tgtEl>
                                          <p:spTgt spid="36"/>
                                        </p:tgtEl>
                                        <p:attrNameLst>
                                          <p:attrName>ppt_x</p:attrName>
                                        </p:attrNameLst>
                                      </p:cBhvr>
                                      <p:tavLst>
                                        <p:tav tm="0">
                                          <p:val>
                                            <p:strVal val="#ppt_x"/>
                                          </p:val>
                                        </p:tav>
                                        <p:tav tm="100000">
                                          <p:val>
                                            <p:strVal val="#ppt_x"/>
                                          </p:val>
                                        </p:tav>
                                      </p:tavLst>
                                    </p:anim>
                                    <p:anim calcmode="lin" valueType="num">
                                      <p:cBhvr>
                                        <p:cTn id="9" dur="450" decel="100000" fill="hold"/>
                                        <p:tgtEl>
                                          <p:spTgt spid="36"/>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7" presetClass="entr" presetSubtype="0" fill="hold" nodeType="afterEffect">
                                  <p:stCondLst>
                                    <p:cond delay="200"/>
                                  </p:stCondLst>
                                  <p:childTnLst>
                                    <p:set>
                                      <p:cBhvr>
                                        <p:cTn id="13" dur="1" fill="hold">
                                          <p:stCondLst>
                                            <p:cond delay="0"/>
                                          </p:stCondLst>
                                        </p:cTn>
                                        <p:tgtEl>
                                          <p:spTgt spid="50"/>
                                        </p:tgtEl>
                                        <p:attrNameLst>
                                          <p:attrName>style.visibility</p:attrName>
                                        </p:attrNameLst>
                                      </p:cBhvr>
                                      <p:to>
                                        <p:strVal val="visible"/>
                                      </p:to>
                                    </p:set>
                                    <p:animEffect transition="in" filter="fade">
                                      <p:cBhvr>
                                        <p:cTn id="14" dur="500"/>
                                        <p:tgtEl>
                                          <p:spTgt spid="50"/>
                                        </p:tgtEl>
                                      </p:cBhvr>
                                    </p:animEffect>
                                    <p:anim calcmode="lin" valueType="num">
                                      <p:cBhvr>
                                        <p:cTn id="15" dur="500" fill="hold"/>
                                        <p:tgtEl>
                                          <p:spTgt spid="50"/>
                                        </p:tgtEl>
                                        <p:attrNameLst>
                                          <p:attrName>ppt_x</p:attrName>
                                        </p:attrNameLst>
                                      </p:cBhvr>
                                      <p:tavLst>
                                        <p:tav tm="0">
                                          <p:val>
                                            <p:strVal val="#ppt_x"/>
                                          </p:val>
                                        </p:tav>
                                        <p:tav tm="100000">
                                          <p:val>
                                            <p:strVal val="#ppt_x"/>
                                          </p:val>
                                        </p:tav>
                                      </p:tavLst>
                                    </p:anim>
                                    <p:anim calcmode="lin" valueType="num">
                                      <p:cBhvr>
                                        <p:cTn id="16" dur="450" decel="100000" fill="hold"/>
                                        <p:tgtEl>
                                          <p:spTgt spid="50"/>
                                        </p:tgtEl>
                                        <p:attrNameLst>
                                          <p:attrName>ppt_y</p:attrName>
                                        </p:attrNameLst>
                                      </p:cBhvr>
                                      <p:tavLst>
                                        <p:tav tm="0">
                                          <p:val>
                                            <p:strVal val="#ppt_y+1"/>
                                          </p:val>
                                        </p:tav>
                                        <p:tav tm="100000">
                                          <p:val>
                                            <p:strVal val="#ppt_y-.03"/>
                                          </p:val>
                                        </p:tav>
                                      </p:tavLst>
                                    </p:anim>
                                    <p:anim calcmode="lin" valueType="num">
                                      <p:cBhvr>
                                        <p:cTn id="17"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18" fill="hold">
                            <p:stCondLst>
                              <p:cond delay="1200"/>
                            </p:stCondLst>
                            <p:childTnLst>
                              <p:par>
                                <p:cTn id="19" presetID="37" presetClass="entr" presetSubtype="0" fill="hold" nodeType="afterEffect">
                                  <p:stCondLst>
                                    <p:cond delay="40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anim calcmode="lin" valueType="num">
                                      <p:cBhvr>
                                        <p:cTn id="22" dur="500" fill="hold"/>
                                        <p:tgtEl>
                                          <p:spTgt spid="44"/>
                                        </p:tgtEl>
                                        <p:attrNameLst>
                                          <p:attrName>ppt_x</p:attrName>
                                        </p:attrNameLst>
                                      </p:cBhvr>
                                      <p:tavLst>
                                        <p:tav tm="0">
                                          <p:val>
                                            <p:strVal val="#ppt_x"/>
                                          </p:val>
                                        </p:tav>
                                        <p:tav tm="100000">
                                          <p:val>
                                            <p:strVal val="#ppt_x"/>
                                          </p:val>
                                        </p:tav>
                                      </p:tavLst>
                                    </p:anim>
                                    <p:anim calcmode="lin" valueType="num">
                                      <p:cBhvr>
                                        <p:cTn id="23" dur="450" decel="100000" fill="hold"/>
                                        <p:tgtEl>
                                          <p:spTgt spid="44"/>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44"/>
                                        </p:tgtEl>
                                        <p:attrNameLst>
                                          <p:attrName>ppt_y</p:attrName>
                                        </p:attrNameLst>
                                      </p:cBhvr>
                                      <p:tavLst>
                                        <p:tav tm="0">
                                          <p:val>
                                            <p:strVal val="#ppt_y-.03"/>
                                          </p:val>
                                        </p:tav>
                                        <p:tav tm="100000">
                                          <p:val>
                                            <p:strVal val="#ppt_y"/>
                                          </p:val>
                                        </p:tav>
                                      </p:tavLst>
                                    </p:anim>
                                  </p:childTnLst>
                                </p:cTn>
                              </p:par>
                            </p:childTnLst>
                          </p:cTn>
                        </p:par>
                        <p:par>
                          <p:cTn id="25" fill="hold">
                            <p:stCondLst>
                              <p:cond delay="2100"/>
                            </p:stCondLst>
                            <p:childTnLst>
                              <p:par>
                                <p:cTn id="26" presetID="42" presetClass="entr" presetSubtype="0" fill="hold" grpId="0" nodeType="afterEffect">
                                  <p:stCondLst>
                                    <p:cond delay="0"/>
                                  </p:stCondLst>
                                  <p:childTnLst>
                                    <p:set>
                                      <p:cBhvr>
                                        <p:cTn id="27" dur="500"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anim calcmode="lin" valueType="num">
                                      <p:cBhvr>
                                        <p:cTn id="29" dur="500" fill="hold"/>
                                        <p:tgtEl>
                                          <p:spTgt spid="66"/>
                                        </p:tgtEl>
                                        <p:attrNameLst>
                                          <p:attrName>ppt_x</p:attrName>
                                        </p:attrNameLst>
                                      </p:cBhvr>
                                      <p:tavLst>
                                        <p:tav tm="0">
                                          <p:val>
                                            <p:strVal val="#ppt_x"/>
                                          </p:val>
                                        </p:tav>
                                        <p:tav tm="100000">
                                          <p:val>
                                            <p:strVal val="#ppt_x"/>
                                          </p:val>
                                        </p:tav>
                                      </p:tavLst>
                                    </p:anim>
                                    <p:anim calcmode="lin" valueType="num">
                                      <p:cBhvr>
                                        <p:cTn id="30" dur="500" fill="hold"/>
                                        <p:tgtEl>
                                          <p:spTgt spid="66"/>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42" presetClass="entr" presetSubtype="0" fill="hold" grpId="0" nodeType="afterEffect">
                                  <p:stCondLst>
                                    <p:cond delay="0"/>
                                  </p:stCondLst>
                                  <p:childTnLst>
                                    <p:set>
                                      <p:cBhvr>
                                        <p:cTn id="33" dur="500"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anim calcmode="lin" valueType="num">
                                      <p:cBhvr>
                                        <p:cTn id="35" dur="500" fill="hold"/>
                                        <p:tgtEl>
                                          <p:spTgt spid="68"/>
                                        </p:tgtEl>
                                        <p:attrNameLst>
                                          <p:attrName>ppt_x</p:attrName>
                                        </p:attrNameLst>
                                      </p:cBhvr>
                                      <p:tavLst>
                                        <p:tav tm="0">
                                          <p:val>
                                            <p:strVal val="#ppt_x"/>
                                          </p:val>
                                        </p:tav>
                                        <p:tav tm="100000">
                                          <p:val>
                                            <p:strVal val="#ppt_x"/>
                                          </p:val>
                                        </p:tav>
                                      </p:tavLst>
                                    </p:anim>
                                    <p:anim calcmode="lin" valueType="num">
                                      <p:cBhvr>
                                        <p:cTn id="36" dur="500" fill="hold"/>
                                        <p:tgtEl>
                                          <p:spTgt spid="68"/>
                                        </p:tgtEl>
                                        <p:attrNameLst>
                                          <p:attrName>ppt_y</p:attrName>
                                        </p:attrNameLst>
                                      </p:cBhvr>
                                      <p:tavLst>
                                        <p:tav tm="0">
                                          <p:val>
                                            <p:strVal val="#ppt_y+.1"/>
                                          </p:val>
                                        </p:tav>
                                        <p:tav tm="100000">
                                          <p:val>
                                            <p:strVal val="#ppt_y"/>
                                          </p:val>
                                        </p:tav>
                                      </p:tavLst>
                                    </p:anim>
                                  </p:childTnLst>
                                </p:cTn>
                              </p:par>
                            </p:childTnLst>
                          </p:cTn>
                        </p:par>
                        <p:par>
                          <p:cTn id="37" fill="hold">
                            <p:stCondLst>
                              <p:cond delay="3100"/>
                            </p:stCondLst>
                            <p:childTnLst>
                              <p:par>
                                <p:cTn id="38" presetID="42" presetClass="entr" presetSubtype="0" fill="hold" grpId="0" nodeType="afterEffect">
                                  <p:stCondLst>
                                    <p:cond delay="0"/>
                                  </p:stCondLst>
                                  <p:childTnLst>
                                    <p:set>
                                      <p:cBhvr>
                                        <p:cTn id="39" dur="500" fill="hold">
                                          <p:stCondLst>
                                            <p:cond delay="0"/>
                                          </p:stCondLst>
                                        </p:cTn>
                                        <p:tgtEl>
                                          <p:spTgt spid="70"/>
                                        </p:tgtEl>
                                        <p:attrNameLst>
                                          <p:attrName>style.visibility</p:attrName>
                                        </p:attrNameLst>
                                      </p:cBhvr>
                                      <p:to>
                                        <p:strVal val="visible"/>
                                      </p:to>
                                    </p:set>
                                    <p:animEffect transition="in" filter="fade">
                                      <p:cBhvr>
                                        <p:cTn id="40" dur="500"/>
                                        <p:tgtEl>
                                          <p:spTgt spid="70"/>
                                        </p:tgtEl>
                                      </p:cBhvr>
                                    </p:animEffect>
                                    <p:anim calcmode="lin" valueType="num">
                                      <p:cBhvr>
                                        <p:cTn id="41" dur="500" fill="hold"/>
                                        <p:tgtEl>
                                          <p:spTgt spid="70"/>
                                        </p:tgtEl>
                                        <p:attrNameLst>
                                          <p:attrName>ppt_x</p:attrName>
                                        </p:attrNameLst>
                                      </p:cBhvr>
                                      <p:tavLst>
                                        <p:tav tm="0">
                                          <p:val>
                                            <p:strVal val="#ppt_x"/>
                                          </p:val>
                                        </p:tav>
                                        <p:tav tm="100000">
                                          <p:val>
                                            <p:strVal val="#ppt_x"/>
                                          </p:val>
                                        </p:tav>
                                      </p:tavLst>
                                    </p:anim>
                                    <p:anim calcmode="lin" valueType="num">
                                      <p:cBhvr>
                                        <p:cTn id="42" dur="5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173357"/>
            <a:ext cx="12192000" cy="2557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3" name="图文框 2"/>
          <p:cNvSpPr/>
          <p:nvPr/>
        </p:nvSpPr>
        <p:spPr>
          <a:xfrm>
            <a:off x="4075043" y="1427922"/>
            <a:ext cx="4041913" cy="4002156"/>
          </a:xfrm>
          <a:prstGeom prst="frame">
            <a:avLst>
              <a:gd name="adj1" fmla="val 620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文本框 3"/>
          <p:cNvSpPr txBox="1"/>
          <p:nvPr/>
        </p:nvSpPr>
        <p:spPr>
          <a:xfrm>
            <a:off x="5436870" y="2398645"/>
            <a:ext cx="1318260" cy="583565"/>
          </a:xfrm>
          <a:prstGeom prst="rect">
            <a:avLst/>
          </a:prstGeom>
          <a:noFill/>
        </p:spPr>
        <p:txBody>
          <a:bodyPr wrap="none" rtlCol="0">
            <a:spAutoFit/>
          </a:bodyPr>
          <a:lstStyle/>
          <a:p>
            <a:pPr algn="ctr"/>
            <a:r>
              <a:rPr lang="en-US" altLang="zh-CN" sz="3200" dirty="0">
                <a:solidFill>
                  <a:schemeClr val="bg1"/>
                </a:solidFill>
                <a:latin typeface="微软雅黑" panose="020B0503020204020204" charset="-122"/>
                <a:ea typeface="微软雅黑" panose="020B0503020204020204" charset="-122"/>
                <a:sym typeface="方正黑体简体" panose="02010601030101010101" pitchFamily="2" charset="-122"/>
              </a:rPr>
              <a:t>Part 2</a:t>
            </a:r>
          </a:p>
        </p:txBody>
      </p:sp>
      <p:sp>
        <p:nvSpPr>
          <p:cNvPr id="5" name="矩形 4"/>
          <p:cNvSpPr/>
          <p:nvPr/>
        </p:nvSpPr>
        <p:spPr>
          <a:xfrm>
            <a:off x="3541454" y="2933989"/>
            <a:ext cx="5109092" cy="1015160"/>
          </a:xfrm>
          <a:prstGeom prst="rect">
            <a:avLst/>
          </a:prstGeom>
          <a:solidFill>
            <a:schemeClr val="accent1"/>
          </a:solidFill>
        </p:spPr>
        <p:txBody>
          <a:bodyPr wrap="none" anchor="ctr">
            <a:noAutofit/>
          </a:bodyPr>
          <a:lstStyle/>
          <a:p>
            <a:pPr algn="ctr"/>
            <a:r>
              <a:rPr lang="zh-CN" altLang="en-US" sz="4800" b="1" dirty="0">
                <a:solidFill>
                  <a:schemeClr val="bg1"/>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申请条件</a:t>
            </a:r>
          </a:p>
          <a:p>
            <a:pPr algn="ctr"/>
            <a:endParaRPr lang="zh-CN" altLang="en-US" sz="2000" b="1" dirty="0">
              <a:solidFill>
                <a:schemeClr val="bg1"/>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endParaRPr>
          </a:p>
        </p:txBody>
      </p:sp>
      <p:sp>
        <p:nvSpPr>
          <p:cNvPr id="17" name="椭圆 16"/>
          <p:cNvSpPr>
            <a:spLocks noChangeAspect="1"/>
          </p:cNvSpPr>
          <p:nvPr/>
        </p:nvSpPr>
        <p:spPr>
          <a:xfrm>
            <a:off x="5664000" y="4848295"/>
            <a:ext cx="864000" cy="873600"/>
          </a:xfrm>
          <a:prstGeom prst="ellipse">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D60000"/>
              </a:solidFill>
              <a:latin typeface="方正黑体简体" panose="02010601030101010101" pitchFamily="2" charset="-122"/>
              <a:ea typeface="方正黑体简体" panose="02010601030101010101" pitchFamily="2" charset="-122"/>
              <a:cs typeface="Verdana" panose="020B0604030504040204" pitchFamily="34" charset="0"/>
              <a:sym typeface="方正黑体简体" panose="02010601030101010101" pitchFamily="2" charset="-122"/>
            </a:endParaRPr>
          </a:p>
        </p:txBody>
      </p:sp>
      <p:sp>
        <p:nvSpPr>
          <p:cNvPr id="19" name="文本框 18"/>
          <p:cNvSpPr txBox="1"/>
          <p:nvPr/>
        </p:nvSpPr>
        <p:spPr>
          <a:xfrm>
            <a:off x="11943214" y="7239000"/>
            <a:ext cx="248786" cy="369332"/>
          </a:xfrm>
          <a:prstGeom prst="rect">
            <a:avLst/>
          </a:prstGeom>
          <a:noFill/>
        </p:spPr>
        <p:txBody>
          <a:bodyPr wrap="none" rtlCol="0">
            <a:spAutoFit/>
          </a:bodyPr>
          <a:lstStyle/>
          <a:p>
            <a:r>
              <a:rPr lang="en-US" altLang="zh-CN" dirty="0">
                <a:latin typeface="方正黑体简体" panose="02010601030101010101" pitchFamily="2" charset="-122"/>
                <a:ea typeface="方正黑体简体" panose="02010601030101010101" pitchFamily="2" charset="-122"/>
                <a:sym typeface="方正黑体简体" panose="02010601030101010101" pitchFamily="2" charset="-122"/>
              </a:rPr>
              <a:t>.</a:t>
            </a:r>
            <a:endParaRPr lang="zh-CN" altLang="en-US" dirty="0">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10" presetClass="exit" presetSubtype="0" fill="hold" grpId="0" nodeType="afterEffect">
                                  <p:stCondLst>
                                    <p:cond delay="1500"/>
                                  </p:stCondLst>
                                  <p:childTnLst>
                                    <p:animEffect transition="out" filter="fade">
                                      <p:cBhvr>
                                        <p:cTn id="24" dur="500"/>
                                        <p:tgtEl>
                                          <p:spTgt spid="19"/>
                                        </p:tgtEl>
                                      </p:cBhvr>
                                    </p:animEffect>
                                    <p:set>
                                      <p:cBhvr>
                                        <p:cTn id="25" dur="1" fill="hold">
                                          <p:stCondLst>
                                            <p:cond delay="499"/>
                                          </p:stCondLst>
                                        </p:cTn>
                                        <p:tgtEl>
                                          <p:spTgt spid="19"/>
                                        </p:tgtEl>
                                        <p:attrNameLst>
                                          <p:attrName>style.visibility</p:attrName>
                                        </p:attrNameLst>
                                      </p:cBhvr>
                                      <p:to>
                                        <p:strVal val="hidden"/>
                                      </p:to>
                                    </p:set>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5" grpId="0" bldLvl="0" animBg="1"/>
      <p:bldP spid="5" grpId="1" animBg="1"/>
      <p:bldP spid="17" grpId="0" bldLvl="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1"/>
          <p:cNvSpPr txBox="1"/>
          <p:nvPr/>
        </p:nvSpPr>
        <p:spPr>
          <a:xfrm>
            <a:off x="1071880" y="3955415"/>
            <a:ext cx="3575050" cy="1087755"/>
          </a:xfrm>
          <a:prstGeom prst="rect">
            <a:avLst/>
          </a:prstGeom>
          <a:noFill/>
        </p:spPr>
        <p:txBody>
          <a:bodyPr wrap="square" lIns="96000" tIns="96000" rIns="96000" bIns="0" anchor="t" anchorCtr="0">
            <a:noAutofit/>
          </a:bodyPr>
          <a:lstStyle/>
          <a:p>
            <a:pPr algn="r">
              <a:lnSpc>
                <a:spcPct val="120000"/>
              </a:lnSpc>
            </a:pPr>
            <a:r>
              <a:rPr lang="zh-CN" altLang="en-US" sz="2000" dirty="0">
                <a:solidFill>
                  <a:schemeClr val="tx1"/>
                </a:solidFill>
                <a:latin typeface="微软雅黑" panose="020B0503020204020204" charset="-122"/>
                <a:ea typeface="微软雅黑" panose="020B0503020204020204" charset="-122"/>
                <a:sym typeface="方正黑体简体" panose="02010601030101010101" pitchFamily="2" charset="-122"/>
              </a:rPr>
              <a:t>符合我市主导产业的装备制造、电子信息、新材料等</a:t>
            </a:r>
            <a:r>
              <a:rPr lang="zh-CN" altLang="en-US" sz="2000" dirty="0" smtClean="0">
                <a:solidFill>
                  <a:schemeClr val="tx1"/>
                </a:solidFill>
                <a:latin typeface="微软雅黑" panose="020B0503020204020204" charset="-122"/>
                <a:ea typeface="微软雅黑" panose="020B0503020204020204" charset="-122"/>
                <a:sym typeface="方正黑体简体" panose="02010601030101010101" pitchFamily="2" charset="-122"/>
              </a:rPr>
              <a:t>产业。</a:t>
            </a:r>
            <a:endParaRPr lang="zh-CN" altLang="en-US" sz="2000" dirty="0">
              <a:solidFill>
                <a:schemeClr val="tx1"/>
              </a:solidFill>
              <a:latin typeface="微软雅黑" panose="020B0503020204020204" charset="-122"/>
              <a:ea typeface="微软雅黑" panose="020B0503020204020204" charset="-122"/>
              <a:sym typeface="方正黑体简体" panose="02010601030101010101" pitchFamily="2" charset="-122"/>
            </a:endParaRPr>
          </a:p>
        </p:txBody>
      </p:sp>
      <p:sp>
        <p:nvSpPr>
          <p:cNvPr id="7" name="文本框 14"/>
          <p:cNvSpPr txBox="1"/>
          <p:nvPr/>
        </p:nvSpPr>
        <p:spPr>
          <a:xfrm>
            <a:off x="7658100" y="1614805"/>
            <a:ext cx="3756660" cy="1087755"/>
          </a:xfrm>
          <a:prstGeom prst="rect">
            <a:avLst/>
          </a:prstGeom>
          <a:noFill/>
        </p:spPr>
        <p:txBody>
          <a:bodyPr wrap="square" lIns="96000" tIns="96000" rIns="96000" bIns="0" anchor="t" anchorCtr="0">
            <a:noAutofit/>
          </a:bodyPr>
          <a:lstStyle/>
          <a:p>
            <a:pPr lvl="0" algn="l">
              <a:lnSpc>
                <a:spcPct val="120000"/>
              </a:lnSpc>
              <a:buClrTx/>
              <a:buSzTx/>
              <a:buFontTx/>
            </a:pPr>
            <a:r>
              <a:rPr lang="zh-CN" altLang="en-US" sz="2000" dirty="0">
                <a:latin typeface="微软雅黑" panose="020B0503020204020204" charset="-122"/>
                <a:ea typeface="微软雅黑" panose="020B0503020204020204" charset="-122"/>
                <a:sym typeface="方正黑体简体" panose="02010601030101010101" pitchFamily="2" charset="-122"/>
              </a:rPr>
              <a:t>江门市先进制造业发展“十四五”规划的先进制造业目录。</a:t>
            </a:r>
          </a:p>
        </p:txBody>
      </p:sp>
      <p:sp>
        <p:nvSpPr>
          <p:cNvPr id="19" name="文本框 10"/>
          <p:cNvSpPr txBox="1">
            <a:spLocks noChangeArrowheads="1"/>
          </p:cNvSpPr>
          <p:nvPr/>
        </p:nvSpPr>
        <p:spPr bwMode="auto">
          <a:xfrm>
            <a:off x="144780" y="192088"/>
            <a:ext cx="2641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项目类别</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nvGrpSpPr>
          <p:cNvPr id="3" name="组合 2"/>
          <p:cNvGrpSpPr/>
          <p:nvPr/>
        </p:nvGrpSpPr>
        <p:grpSpPr>
          <a:xfrm>
            <a:off x="3275330" y="1614805"/>
            <a:ext cx="5720080" cy="3384550"/>
            <a:chOff x="5158" y="2543"/>
            <a:chExt cx="9008" cy="5330"/>
          </a:xfrm>
        </p:grpSpPr>
        <p:grpSp>
          <p:nvGrpSpPr>
            <p:cNvPr id="4" name="组合 3"/>
            <p:cNvGrpSpPr/>
            <p:nvPr/>
          </p:nvGrpSpPr>
          <p:grpSpPr>
            <a:xfrm>
              <a:off x="5158" y="2543"/>
              <a:ext cx="9009" cy="5330"/>
              <a:chOff x="3235768" y="1736812"/>
              <a:chExt cx="5720464" cy="3384376"/>
            </a:xfrm>
          </p:grpSpPr>
          <p:grpSp>
            <p:nvGrpSpPr>
              <p:cNvPr id="11" name="组合 10"/>
              <p:cNvGrpSpPr/>
              <p:nvPr/>
            </p:nvGrpSpPr>
            <p:grpSpPr>
              <a:xfrm>
                <a:off x="3235768" y="1736812"/>
                <a:ext cx="3724550" cy="3210818"/>
                <a:chOff x="3235768" y="1736812"/>
                <a:chExt cx="3724550" cy="3210818"/>
              </a:xfrm>
            </p:grpSpPr>
            <p:sp>
              <p:nvSpPr>
                <p:cNvPr id="16" name="等腰三角形 15"/>
                <p:cNvSpPr/>
                <p:nvPr/>
              </p:nvSpPr>
              <p:spPr bwMode="auto">
                <a:xfrm flipV="1">
                  <a:off x="3235768" y="1736812"/>
                  <a:ext cx="3724550" cy="3210818"/>
                </a:xfrm>
                <a:prstGeom prst="triangle">
                  <a:avLst/>
                </a:prstGeom>
                <a:solidFill>
                  <a:schemeClr val="accent1"/>
                </a:solidFill>
                <a:ln w="19050">
                  <a:noFill/>
                  <a:round/>
                </a:ln>
              </p:spPr>
              <p:txBody>
                <a:bodyPr anchor="ctr"/>
                <a:lstStyle/>
                <a:p>
                  <a:pPr algn="ctr"/>
                  <a:endParaRPr sz="1600">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7" name="等腰三角形 16"/>
                <p:cNvSpPr/>
                <p:nvPr/>
              </p:nvSpPr>
              <p:spPr bwMode="auto">
                <a:xfrm flipV="1">
                  <a:off x="3786742" y="2097316"/>
                  <a:ext cx="2622602" cy="2260862"/>
                </a:xfrm>
                <a:prstGeom prst="triangle">
                  <a:avLst/>
                </a:prstGeom>
                <a:solidFill>
                  <a:schemeClr val="bg1"/>
                </a:solidFill>
                <a:ln w="19050">
                  <a:noFill/>
                  <a:round/>
                </a:ln>
              </p:spPr>
              <p:txBody>
                <a:bodyPr anchor="ctr"/>
                <a:lstStyle/>
                <a:p>
                  <a:pPr algn="ctr"/>
                  <a:endParaRPr sz="1600">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8" name="任意多边形: 形状 17"/>
                <p:cNvSpPr/>
                <p:nvPr/>
              </p:nvSpPr>
              <p:spPr bwMode="auto">
                <a:xfrm>
                  <a:off x="4820517" y="2659092"/>
                  <a:ext cx="648000" cy="648000"/>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lstStyle/>
                <a:p>
                  <a:pPr algn="ctr"/>
                  <a:endParaRPr sz="1600">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grpSp>
            <p:nvGrpSpPr>
              <p:cNvPr id="12" name="组合 11"/>
              <p:cNvGrpSpPr/>
              <p:nvPr/>
            </p:nvGrpSpPr>
            <p:grpSpPr>
              <a:xfrm>
                <a:off x="5231682" y="1910370"/>
                <a:ext cx="3724550" cy="3210818"/>
                <a:chOff x="5231682" y="1910370"/>
                <a:chExt cx="3724550" cy="3210818"/>
              </a:xfrm>
            </p:grpSpPr>
            <p:sp>
              <p:nvSpPr>
                <p:cNvPr id="13" name="等腰三角形 12"/>
                <p:cNvSpPr/>
                <p:nvPr/>
              </p:nvSpPr>
              <p:spPr bwMode="auto">
                <a:xfrm>
                  <a:off x="5231682" y="1910370"/>
                  <a:ext cx="3724550" cy="3210818"/>
                </a:xfrm>
                <a:prstGeom prst="triangle">
                  <a:avLst/>
                </a:prstGeom>
                <a:solidFill>
                  <a:schemeClr val="accent2"/>
                </a:solidFill>
                <a:ln w="19050">
                  <a:noFill/>
                  <a:round/>
                </a:ln>
              </p:spPr>
              <p:txBody>
                <a:bodyPr anchor="ctr"/>
                <a:lstStyle/>
                <a:p>
                  <a:pPr algn="ctr"/>
                  <a:endParaRPr sz="1600">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4" name="等腰三角形 13"/>
                <p:cNvSpPr/>
                <p:nvPr/>
              </p:nvSpPr>
              <p:spPr bwMode="auto">
                <a:xfrm>
                  <a:off x="5782656" y="2457820"/>
                  <a:ext cx="2622602" cy="2260862"/>
                </a:xfrm>
                <a:prstGeom prst="triangle">
                  <a:avLst/>
                </a:prstGeom>
                <a:solidFill>
                  <a:schemeClr val="bg1"/>
                </a:solidFill>
                <a:ln w="19050">
                  <a:noFill/>
                  <a:round/>
                </a:ln>
              </p:spPr>
              <p:txBody>
                <a:bodyPr anchor="ctr"/>
                <a:lstStyle/>
                <a:p>
                  <a:pPr algn="ctr"/>
                  <a:endParaRPr sz="1600">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grpSp>
        <p:sp>
          <p:nvSpPr>
            <p:cNvPr id="55" name="椭圆 46"/>
            <p:cNvSpPr/>
            <p:nvPr/>
          </p:nvSpPr>
          <p:spPr bwMode="auto">
            <a:xfrm>
              <a:off x="10723" y="5546"/>
              <a:ext cx="1020" cy="1020"/>
            </a:xfrm>
            <a:custGeom>
              <a:avLst/>
              <a:gdLst>
                <a:gd name="connsiteX0" fmla="*/ 9246 w 338138"/>
                <a:gd name="connsiteY0" fmla="*/ 217488 h 249238"/>
                <a:gd name="connsiteX1" fmla="*/ 328892 w 338138"/>
                <a:gd name="connsiteY1" fmla="*/ 217488 h 249238"/>
                <a:gd name="connsiteX2" fmla="*/ 338138 w 338138"/>
                <a:gd name="connsiteY2" fmla="*/ 226378 h 249238"/>
                <a:gd name="connsiteX3" fmla="*/ 314363 w 338138"/>
                <a:gd name="connsiteY3" fmla="*/ 249238 h 249238"/>
                <a:gd name="connsiteX4" fmla="*/ 23775 w 338138"/>
                <a:gd name="connsiteY4" fmla="*/ 249238 h 249238"/>
                <a:gd name="connsiteX5" fmla="*/ 0 w 338138"/>
                <a:gd name="connsiteY5" fmla="*/ 226378 h 249238"/>
                <a:gd name="connsiteX6" fmla="*/ 9246 w 338138"/>
                <a:gd name="connsiteY6" fmla="*/ 217488 h 249238"/>
                <a:gd name="connsiteX7" fmla="*/ 145024 w 338138"/>
                <a:gd name="connsiteY7" fmla="*/ 157163 h 249238"/>
                <a:gd name="connsiteX8" fmla="*/ 264809 w 338138"/>
                <a:gd name="connsiteY8" fmla="*/ 157163 h 249238"/>
                <a:gd name="connsiteX9" fmla="*/ 271463 w 338138"/>
                <a:gd name="connsiteY9" fmla="*/ 163337 h 249238"/>
                <a:gd name="connsiteX10" fmla="*/ 264809 w 338138"/>
                <a:gd name="connsiteY10" fmla="*/ 168276 h 249238"/>
                <a:gd name="connsiteX11" fmla="*/ 145024 w 338138"/>
                <a:gd name="connsiteY11" fmla="*/ 168276 h 249238"/>
                <a:gd name="connsiteX12" fmla="*/ 139700 w 338138"/>
                <a:gd name="connsiteY12" fmla="*/ 163337 h 249238"/>
                <a:gd name="connsiteX13" fmla="*/ 145024 w 338138"/>
                <a:gd name="connsiteY13" fmla="*/ 157163 h 249238"/>
                <a:gd name="connsiteX14" fmla="*/ 145024 w 338138"/>
                <a:gd name="connsiteY14" fmla="*/ 133350 h 249238"/>
                <a:gd name="connsiteX15" fmla="*/ 264809 w 338138"/>
                <a:gd name="connsiteY15" fmla="*/ 133350 h 249238"/>
                <a:gd name="connsiteX16" fmla="*/ 271463 w 338138"/>
                <a:gd name="connsiteY16" fmla="*/ 139524 h 249238"/>
                <a:gd name="connsiteX17" fmla="*/ 264809 w 338138"/>
                <a:gd name="connsiteY17" fmla="*/ 144463 h 249238"/>
                <a:gd name="connsiteX18" fmla="*/ 145024 w 338138"/>
                <a:gd name="connsiteY18" fmla="*/ 144463 h 249238"/>
                <a:gd name="connsiteX19" fmla="*/ 139700 w 338138"/>
                <a:gd name="connsiteY19" fmla="*/ 139524 h 249238"/>
                <a:gd name="connsiteX20" fmla="*/ 145024 w 338138"/>
                <a:gd name="connsiteY20" fmla="*/ 133350 h 249238"/>
                <a:gd name="connsiteX21" fmla="*/ 145024 w 338138"/>
                <a:gd name="connsiteY21" fmla="*/ 111125 h 249238"/>
                <a:gd name="connsiteX22" fmla="*/ 264809 w 338138"/>
                <a:gd name="connsiteY22" fmla="*/ 111125 h 249238"/>
                <a:gd name="connsiteX23" fmla="*/ 271463 w 338138"/>
                <a:gd name="connsiteY23" fmla="*/ 116064 h 249238"/>
                <a:gd name="connsiteX24" fmla="*/ 264809 w 338138"/>
                <a:gd name="connsiteY24" fmla="*/ 122238 h 249238"/>
                <a:gd name="connsiteX25" fmla="*/ 145024 w 338138"/>
                <a:gd name="connsiteY25" fmla="*/ 122238 h 249238"/>
                <a:gd name="connsiteX26" fmla="*/ 139700 w 338138"/>
                <a:gd name="connsiteY26" fmla="*/ 116064 h 249238"/>
                <a:gd name="connsiteX27" fmla="*/ 145024 w 338138"/>
                <a:gd name="connsiteY27" fmla="*/ 111125 h 249238"/>
                <a:gd name="connsiteX28" fmla="*/ 74723 w 338138"/>
                <a:gd name="connsiteY28" fmla="*/ 111125 h 249238"/>
                <a:gd name="connsiteX29" fmla="*/ 117364 w 338138"/>
                <a:gd name="connsiteY29" fmla="*/ 111125 h 249238"/>
                <a:gd name="connsiteX30" fmla="*/ 123825 w 338138"/>
                <a:gd name="connsiteY30" fmla="*/ 116321 h 249238"/>
                <a:gd name="connsiteX31" fmla="*/ 123825 w 338138"/>
                <a:gd name="connsiteY31" fmla="*/ 163080 h 249238"/>
                <a:gd name="connsiteX32" fmla="*/ 117364 w 338138"/>
                <a:gd name="connsiteY32" fmla="*/ 168275 h 249238"/>
                <a:gd name="connsiteX33" fmla="*/ 74723 w 338138"/>
                <a:gd name="connsiteY33" fmla="*/ 168275 h 249238"/>
                <a:gd name="connsiteX34" fmla="*/ 68262 w 338138"/>
                <a:gd name="connsiteY34" fmla="*/ 163080 h 249238"/>
                <a:gd name="connsiteX35" fmla="*/ 68262 w 338138"/>
                <a:gd name="connsiteY35" fmla="*/ 116321 h 249238"/>
                <a:gd name="connsiteX36" fmla="*/ 74723 w 338138"/>
                <a:gd name="connsiteY36" fmla="*/ 111125 h 249238"/>
                <a:gd name="connsiteX37" fmla="*/ 74860 w 338138"/>
                <a:gd name="connsiteY37" fmla="*/ 85725 h 249238"/>
                <a:gd name="connsiteX38" fmla="*/ 163265 w 338138"/>
                <a:gd name="connsiteY38" fmla="*/ 85725 h 249238"/>
                <a:gd name="connsiteX39" fmla="*/ 169862 w 338138"/>
                <a:gd name="connsiteY39" fmla="*/ 91899 h 249238"/>
                <a:gd name="connsiteX40" fmla="*/ 163265 w 338138"/>
                <a:gd name="connsiteY40" fmla="*/ 96838 h 249238"/>
                <a:gd name="connsiteX41" fmla="*/ 74860 w 338138"/>
                <a:gd name="connsiteY41" fmla="*/ 96838 h 249238"/>
                <a:gd name="connsiteX42" fmla="*/ 68262 w 338138"/>
                <a:gd name="connsiteY42" fmla="*/ 91899 h 249238"/>
                <a:gd name="connsiteX43" fmla="*/ 74860 w 338138"/>
                <a:gd name="connsiteY43" fmla="*/ 85725 h 249238"/>
                <a:gd name="connsiteX44" fmla="*/ 74860 w 338138"/>
                <a:gd name="connsiteY44" fmla="*/ 63500 h 249238"/>
                <a:gd name="connsiteX45" fmla="*/ 163265 w 338138"/>
                <a:gd name="connsiteY45" fmla="*/ 63500 h 249238"/>
                <a:gd name="connsiteX46" fmla="*/ 169862 w 338138"/>
                <a:gd name="connsiteY46" fmla="*/ 68262 h 249238"/>
                <a:gd name="connsiteX47" fmla="*/ 163265 w 338138"/>
                <a:gd name="connsiteY47" fmla="*/ 73025 h 249238"/>
                <a:gd name="connsiteX48" fmla="*/ 74860 w 338138"/>
                <a:gd name="connsiteY48" fmla="*/ 73025 h 249238"/>
                <a:gd name="connsiteX49" fmla="*/ 68262 w 338138"/>
                <a:gd name="connsiteY49" fmla="*/ 68262 h 249238"/>
                <a:gd name="connsiteX50" fmla="*/ 74860 w 338138"/>
                <a:gd name="connsiteY50" fmla="*/ 63500 h 249238"/>
                <a:gd name="connsiteX51" fmla="*/ 193675 w 338138"/>
                <a:gd name="connsiteY51" fmla="*/ 50800 h 249238"/>
                <a:gd name="connsiteX52" fmla="*/ 193675 w 338138"/>
                <a:gd name="connsiteY52" fmla="*/ 85725 h 249238"/>
                <a:gd name="connsiteX53" fmla="*/ 257175 w 338138"/>
                <a:gd name="connsiteY53" fmla="*/ 85725 h 249238"/>
                <a:gd name="connsiteX54" fmla="*/ 257175 w 338138"/>
                <a:gd name="connsiteY54" fmla="*/ 50800 h 249238"/>
                <a:gd name="connsiteX55" fmla="*/ 187610 w 338138"/>
                <a:gd name="connsiteY55" fmla="*/ 39688 h 249238"/>
                <a:gd name="connsiteX56" fmla="*/ 263241 w 338138"/>
                <a:gd name="connsiteY56" fmla="*/ 39688 h 249238"/>
                <a:gd name="connsiteX57" fmla="*/ 269875 w 338138"/>
                <a:gd name="connsiteY57" fmla="*/ 44883 h 249238"/>
                <a:gd name="connsiteX58" fmla="*/ 269875 w 338138"/>
                <a:gd name="connsiteY58" fmla="*/ 91642 h 249238"/>
                <a:gd name="connsiteX59" fmla="*/ 263241 w 338138"/>
                <a:gd name="connsiteY59" fmla="*/ 96838 h 249238"/>
                <a:gd name="connsiteX60" fmla="*/ 187610 w 338138"/>
                <a:gd name="connsiteY60" fmla="*/ 96838 h 249238"/>
                <a:gd name="connsiteX61" fmla="*/ 180975 w 338138"/>
                <a:gd name="connsiteY61" fmla="*/ 91642 h 249238"/>
                <a:gd name="connsiteX62" fmla="*/ 180975 w 338138"/>
                <a:gd name="connsiteY62" fmla="*/ 44883 h 249238"/>
                <a:gd name="connsiteX63" fmla="*/ 187610 w 338138"/>
                <a:gd name="connsiteY63" fmla="*/ 39688 h 249238"/>
                <a:gd name="connsiteX64" fmla="*/ 74860 w 338138"/>
                <a:gd name="connsiteY64" fmla="*/ 39688 h 249238"/>
                <a:gd name="connsiteX65" fmla="*/ 163265 w 338138"/>
                <a:gd name="connsiteY65" fmla="*/ 39688 h 249238"/>
                <a:gd name="connsiteX66" fmla="*/ 169862 w 338138"/>
                <a:gd name="connsiteY66" fmla="*/ 44627 h 249238"/>
                <a:gd name="connsiteX67" fmla="*/ 163265 w 338138"/>
                <a:gd name="connsiteY67" fmla="*/ 50801 h 249238"/>
                <a:gd name="connsiteX68" fmla="*/ 74860 w 338138"/>
                <a:gd name="connsiteY68" fmla="*/ 50801 h 249238"/>
                <a:gd name="connsiteX69" fmla="*/ 68262 w 338138"/>
                <a:gd name="connsiteY69" fmla="*/ 44627 h 249238"/>
                <a:gd name="connsiteX70" fmla="*/ 74860 w 338138"/>
                <a:gd name="connsiteY70" fmla="*/ 39688 h 249238"/>
                <a:gd name="connsiteX71" fmla="*/ 53428 w 338138"/>
                <a:gd name="connsiteY71" fmla="*/ 22225 h 249238"/>
                <a:gd name="connsiteX72" fmla="*/ 50800 w 338138"/>
                <a:gd name="connsiteY72" fmla="*/ 24858 h 249238"/>
                <a:gd name="connsiteX73" fmla="*/ 50800 w 338138"/>
                <a:gd name="connsiteY73" fmla="*/ 182834 h 249238"/>
                <a:gd name="connsiteX74" fmla="*/ 53428 w 338138"/>
                <a:gd name="connsiteY74" fmla="*/ 184150 h 249238"/>
                <a:gd name="connsiteX75" fmla="*/ 284710 w 338138"/>
                <a:gd name="connsiteY75" fmla="*/ 184150 h 249238"/>
                <a:gd name="connsiteX76" fmla="*/ 287338 w 338138"/>
                <a:gd name="connsiteY76" fmla="*/ 182834 h 249238"/>
                <a:gd name="connsiteX77" fmla="*/ 287338 w 338138"/>
                <a:gd name="connsiteY77" fmla="*/ 24858 h 249238"/>
                <a:gd name="connsiteX78" fmla="*/ 284710 w 338138"/>
                <a:gd name="connsiteY78" fmla="*/ 22225 h 249238"/>
                <a:gd name="connsiteX79" fmla="*/ 53428 w 338138"/>
                <a:gd name="connsiteY79" fmla="*/ 22225 h 249238"/>
                <a:gd name="connsiteX80" fmla="*/ 53273 w 338138"/>
                <a:gd name="connsiteY80" fmla="*/ 0 h 249238"/>
                <a:gd name="connsiteX81" fmla="*/ 284590 w 338138"/>
                <a:gd name="connsiteY81" fmla="*/ 0 h 249238"/>
                <a:gd name="connsiteX82" fmla="*/ 309562 w 338138"/>
                <a:gd name="connsiteY82" fmla="*/ 25008 h 249238"/>
                <a:gd name="connsiteX83" fmla="*/ 309562 w 338138"/>
                <a:gd name="connsiteY83" fmla="*/ 182955 h 249238"/>
                <a:gd name="connsiteX84" fmla="*/ 284590 w 338138"/>
                <a:gd name="connsiteY84" fmla="*/ 207963 h 249238"/>
                <a:gd name="connsiteX85" fmla="*/ 53273 w 338138"/>
                <a:gd name="connsiteY85" fmla="*/ 207963 h 249238"/>
                <a:gd name="connsiteX86" fmla="*/ 26987 w 338138"/>
                <a:gd name="connsiteY86" fmla="*/ 182955 h 249238"/>
                <a:gd name="connsiteX87" fmla="*/ 26987 w 338138"/>
                <a:gd name="connsiteY87" fmla="*/ 25008 h 249238"/>
                <a:gd name="connsiteX88" fmla="*/ 53273 w 338138"/>
                <a:gd name="connsiteY88" fmla="*/ 0 h 2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38138" h="249238">
                  <a:moveTo>
                    <a:pt x="9246" y="217488"/>
                  </a:moveTo>
                  <a:cubicBezTo>
                    <a:pt x="9246" y="217488"/>
                    <a:pt x="9246" y="217488"/>
                    <a:pt x="328892" y="217488"/>
                  </a:cubicBezTo>
                  <a:cubicBezTo>
                    <a:pt x="334176" y="217488"/>
                    <a:pt x="338138" y="221298"/>
                    <a:pt x="338138" y="226378"/>
                  </a:cubicBezTo>
                  <a:cubicBezTo>
                    <a:pt x="338138" y="239078"/>
                    <a:pt x="327571" y="249238"/>
                    <a:pt x="314363" y="249238"/>
                  </a:cubicBezTo>
                  <a:cubicBezTo>
                    <a:pt x="314363" y="249238"/>
                    <a:pt x="314363" y="249238"/>
                    <a:pt x="23775" y="249238"/>
                  </a:cubicBezTo>
                  <a:cubicBezTo>
                    <a:pt x="10567" y="249238"/>
                    <a:pt x="0" y="239078"/>
                    <a:pt x="0" y="226378"/>
                  </a:cubicBezTo>
                  <a:cubicBezTo>
                    <a:pt x="0" y="221298"/>
                    <a:pt x="3962" y="217488"/>
                    <a:pt x="9246" y="217488"/>
                  </a:cubicBezTo>
                  <a:close/>
                  <a:moveTo>
                    <a:pt x="145024" y="157163"/>
                  </a:moveTo>
                  <a:cubicBezTo>
                    <a:pt x="145024" y="157163"/>
                    <a:pt x="145024" y="157163"/>
                    <a:pt x="264809" y="157163"/>
                  </a:cubicBezTo>
                  <a:cubicBezTo>
                    <a:pt x="268801" y="157163"/>
                    <a:pt x="271463" y="159633"/>
                    <a:pt x="271463" y="163337"/>
                  </a:cubicBezTo>
                  <a:cubicBezTo>
                    <a:pt x="271463" y="165807"/>
                    <a:pt x="268801" y="168276"/>
                    <a:pt x="264809" y="168276"/>
                  </a:cubicBezTo>
                  <a:cubicBezTo>
                    <a:pt x="264809" y="168276"/>
                    <a:pt x="264809" y="168276"/>
                    <a:pt x="145024" y="168276"/>
                  </a:cubicBezTo>
                  <a:cubicBezTo>
                    <a:pt x="142362" y="168276"/>
                    <a:pt x="139700" y="165807"/>
                    <a:pt x="139700" y="163337"/>
                  </a:cubicBezTo>
                  <a:cubicBezTo>
                    <a:pt x="139700" y="159633"/>
                    <a:pt x="142362" y="157163"/>
                    <a:pt x="145024" y="157163"/>
                  </a:cubicBezTo>
                  <a:close/>
                  <a:moveTo>
                    <a:pt x="145024" y="133350"/>
                  </a:moveTo>
                  <a:cubicBezTo>
                    <a:pt x="145024" y="133350"/>
                    <a:pt x="145024" y="133350"/>
                    <a:pt x="264809" y="133350"/>
                  </a:cubicBezTo>
                  <a:cubicBezTo>
                    <a:pt x="268801" y="133350"/>
                    <a:pt x="271463" y="135820"/>
                    <a:pt x="271463" y="139524"/>
                  </a:cubicBezTo>
                  <a:cubicBezTo>
                    <a:pt x="271463" y="141994"/>
                    <a:pt x="268801" y="144463"/>
                    <a:pt x="264809" y="144463"/>
                  </a:cubicBezTo>
                  <a:cubicBezTo>
                    <a:pt x="264809" y="144463"/>
                    <a:pt x="264809" y="144463"/>
                    <a:pt x="145024" y="144463"/>
                  </a:cubicBezTo>
                  <a:cubicBezTo>
                    <a:pt x="142362" y="144463"/>
                    <a:pt x="139700" y="141994"/>
                    <a:pt x="139700" y="139524"/>
                  </a:cubicBezTo>
                  <a:cubicBezTo>
                    <a:pt x="139700" y="135820"/>
                    <a:pt x="142362" y="133350"/>
                    <a:pt x="145024" y="133350"/>
                  </a:cubicBezTo>
                  <a:close/>
                  <a:moveTo>
                    <a:pt x="145024" y="111125"/>
                  </a:moveTo>
                  <a:cubicBezTo>
                    <a:pt x="145024" y="111125"/>
                    <a:pt x="145024" y="111125"/>
                    <a:pt x="264809" y="111125"/>
                  </a:cubicBezTo>
                  <a:cubicBezTo>
                    <a:pt x="268801" y="111125"/>
                    <a:pt x="271463" y="113595"/>
                    <a:pt x="271463" y="116064"/>
                  </a:cubicBezTo>
                  <a:cubicBezTo>
                    <a:pt x="271463" y="119769"/>
                    <a:pt x="268801" y="122238"/>
                    <a:pt x="264809" y="122238"/>
                  </a:cubicBezTo>
                  <a:cubicBezTo>
                    <a:pt x="264809" y="122238"/>
                    <a:pt x="264809" y="122238"/>
                    <a:pt x="145024" y="122238"/>
                  </a:cubicBezTo>
                  <a:cubicBezTo>
                    <a:pt x="142362" y="122238"/>
                    <a:pt x="139700" y="119769"/>
                    <a:pt x="139700" y="116064"/>
                  </a:cubicBezTo>
                  <a:cubicBezTo>
                    <a:pt x="139700" y="113595"/>
                    <a:pt x="142362" y="111125"/>
                    <a:pt x="145024" y="111125"/>
                  </a:cubicBezTo>
                  <a:close/>
                  <a:moveTo>
                    <a:pt x="74723" y="111125"/>
                  </a:moveTo>
                  <a:cubicBezTo>
                    <a:pt x="74723" y="111125"/>
                    <a:pt x="74723" y="111125"/>
                    <a:pt x="117364" y="111125"/>
                  </a:cubicBezTo>
                  <a:cubicBezTo>
                    <a:pt x="121241" y="111125"/>
                    <a:pt x="123825" y="113723"/>
                    <a:pt x="123825" y="116321"/>
                  </a:cubicBezTo>
                  <a:cubicBezTo>
                    <a:pt x="123825" y="116321"/>
                    <a:pt x="123825" y="116321"/>
                    <a:pt x="123825" y="163080"/>
                  </a:cubicBezTo>
                  <a:cubicBezTo>
                    <a:pt x="123825" y="165678"/>
                    <a:pt x="121241" y="168275"/>
                    <a:pt x="117364" y="168275"/>
                  </a:cubicBezTo>
                  <a:cubicBezTo>
                    <a:pt x="117364" y="168275"/>
                    <a:pt x="117364" y="168275"/>
                    <a:pt x="74723" y="168275"/>
                  </a:cubicBezTo>
                  <a:cubicBezTo>
                    <a:pt x="70847" y="168275"/>
                    <a:pt x="68262" y="165678"/>
                    <a:pt x="68262" y="163080"/>
                  </a:cubicBezTo>
                  <a:cubicBezTo>
                    <a:pt x="68262" y="163080"/>
                    <a:pt x="68262" y="163080"/>
                    <a:pt x="68262" y="116321"/>
                  </a:cubicBezTo>
                  <a:cubicBezTo>
                    <a:pt x="68262" y="113723"/>
                    <a:pt x="70847" y="111125"/>
                    <a:pt x="74723" y="111125"/>
                  </a:cubicBezTo>
                  <a:close/>
                  <a:moveTo>
                    <a:pt x="74860" y="85725"/>
                  </a:moveTo>
                  <a:cubicBezTo>
                    <a:pt x="74860" y="85725"/>
                    <a:pt x="74860" y="85725"/>
                    <a:pt x="163265" y="85725"/>
                  </a:cubicBezTo>
                  <a:cubicBezTo>
                    <a:pt x="167223" y="85725"/>
                    <a:pt x="169862" y="88194"/>
                    <a:pt x="169862" y="91899"/>
                  </a:cubicBezTo>
                  <a:cubicBezTo>
                    <a:pt x="169862" y="94368"/>
                    <a:pt x="167223" y="96838"/>
                    <a:pt x="163265" y="96838"/>
                  </a:cubicBezTo>
                  <a:cubicBezTo>
                    <a:pt x="163265" y="96838"/>
                    <a:pt x="163265" y="96838"/>
                    <a:pt x="74860" y="96838"/>
                  </a:cubicBezTo>
                  <a:cubicBezTo>
                    <a:pt x="70901" y="96838"/>
                    <a:pt x="68262" y="94368"/>
                    <a:pt x="68262" y="91899"/>
                  </a:cubicBezTo>
                  <a:cubicBezTo>
                    <a:pt x="68262" y="88194"/>
                    <a:pt x="70901" y="85725"/>
                    <a:pt x="74860" y="85725"/>
                  </a:cubicBezTo>
                  <a:close/>
                  <a:moveTo>
                    <a:pt x="74860" y="63500"/>
                  </a:moveTo>
                  <a:cubicBezTo>
                    <a:pt x="74860" y="63500"/>
                    <a:pt x="74860" y="63500"/>
                    <a:pt x="163265" y="63500"/>
                  </a:cubicBezTo>
                  <a:cubicBezTo>
                    <a:pt x="167223" y="63500"/>
                    <a:pt x="169862" y="64690"/>
                    <a:pt x="169862" y="68262"/>
                  </a:cubicBezTo>
                  <a:cubicBezTo>
                    <a:pt x="169862" y="70644"/>
                    <a:pt x="167223" y="73025"/>
                    <a:pt x="163265" y="73025"/>
                  </a:cubicBezTo>
                  <a:cubicBezTo>
                    <a:pt x="163265" y="73025"/>
                    <a:pt x="163265" y="73025"/>
                    <a:pt x="74860" y="73025"/>
                  </a:cubicBezTo>
                  <a:cubicBezTo>
                    <a:pt x="70901" y="73025"/>
                    <a:pt x="68262" y="70644"/>
                    <a:pt x="68262" y="68262"/>
                  </a:cubicBezTo>
                  <a:cubicBezTo>
                    <a:pt x="68262" y="64690"/>
                    <a:pt x="70901" y="63500"/>
                    <a:pt x="74860" y="63500"/>
                  </a:cubicBezTo>
                  <a:close/>
                  <a:moveTo>
                    <a:pt x="193675" y="50800"/>
                  </a:moveTo>
                  <a:lnTo>
                    <a:pt x="193675" y="85725"/>
                  </a:lnTo>
                  <a:lnTo>
                    <a:pt x="257175" y="85725"/>
                  </a:lnTo>
                  <a:lnTo>
                    <a:pt x="257175" y="50800"/>
                  </a:lnTo>
                  <a:close/>
                  <a:moveTo>
                    <a:pt x="187610" y="39688"/>
                  </a:moveTo>
                  <a:cubicBezTo>
                    <a:pt x="187610" y="39688"/>
                    <a:pt x="187610" y="39688"/>
                    <a:pt x="263241" y="39688"/>
                  </a:cubicBezTo>
                  <a:cubicBezTo>
                    <a:pt x="267222" y="39688"/>
                    <a:pt x="269875" y="42285"/>
                    <a:pt x="269875" y="44883"/>
                  </a:cubicBezTo>
                  <a:cubicBezTo>
                    <a:pt x="269875" y="44883"/>
                    <a:pt x="269875" y="44883"/>
                    <a:pt x="269875" y="91642"/>
                  </a:cubicBezTo>
                  <a:cubicBezTo>
                    <a:pt x="269875" y="94240"/>
                    <a:pt x="267222" y="96838"/>
                    <a:pt x="263241" y="96838"/>
                  </a:cubicBezTo>
                  <a:cubicBezTo>
                    <a:pt x="263241" y="96838"/>
                    <a:pt x="263241" y="96838"/>
                    <a:pt x="187610" y="96838"/>
                  </a:cubicBezTo>
                  <a:cubicBezTo>
                    <a:pt x="183629" y="96838"/>
                    <a:pt x="180975" y="94240"/>
                    <a:pt x="180975" y="91642"/>
                  </a:cubicBezTo>
                  <a:cubicBezTo>
                    <a:pt x="180975" y="91642"/>
                    <a:pt x="180975" y="91642"/>
                    <a:pt x="180975" y="44883"/>
                  </a:cubicBezTo>
                  <a:cubicBezTo>
                    <a:pt x="180975" y="42285"/>
                    <a:pt x="183629" y="39688"/>
                    <a:pt x="187610" y="39688"/>
                  </a:cubicBezTo>
                  <a:close/>
                  <a:moveTo>
                    <a:pt x="74860" y="39688"/>
                  </a:moveTo>
                  <a:cubicBezTo>
                    <a:pt x="74860" y="39688"/>
                    <a:pt x="74860" y="39688"/>
                    <a:pt x="163265" y="39688"/>
                  </a:cubicBezTo>
                  <a:cubicBezTo>
                    <a:pt x="167223" y="39688"/>
                    <a:pt x="169862" y="42157"/>
                    <a:pt x="169862" y="44627"/>
                  </a:cubicBezTo>
                  <a:cubicBezTo>
                    <a:pt x="169862" y="48331"/>
                    <a:pt x="167223" y="50801"/>
                    <a:pt x="163265" y="50801"/>
                  </a:cubicBezTo>
                  <a:cubicBezTo>
                    <a:pt x="163265" y="50801"/>
                    <a:pt x="163265" y="50801"/>
                    <a:pt x="74860" y="50801"/>
                  </a:cubicBezTo>
                  <a:cubicBezTo>
                    <a:pt x="70901" y="50801"/>
                    <a:pt x="68262" y="48331"/>
                    <a:pt x="68262" y="44627"/>
                  </a:cubicBezTo>
                  <a:cubicBezTo>
                    <a:pt x="68262" y="42157"/>
                    <a:pt x="70901" y="39688"/>
                    <a:pt x="74860" y="39688"/>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273" y="0"/>
                  </a:moveTo>
                  <a:cubicBezTo>
                    <a:pt x="53273" y="0"/>
                    <a:pt x="53273" y="0"/>
                    <a:pt x="284590" y="0"/>
                  </a:cubicBezTo>
                  <a:cubicBezTo>
                    <a:pt x="299048" y="0"/>
                    <a:pt x="309562" y="10530"/>
                    <a:pt x="309562" y="25008"/>
                  </a:cubicBezTo>
                  <a:cubicBezTo>
                    <a:pt x="309562" y="25008"/>
                    <a:pt x="309562" y="25008"/>
                    <a:pt x="309562" y="182955"/>
                  </a:cubicBezTo>
                  <a:cubicBezTo>
                    <a:pt x="309562" y="196117"/>
                    <a:pt x="299048" y="207963"/>
                    <a:pt x="284590" y="207963"/>
                  </a:cubicBezTo>
                  <a:cubicBezTo>
                    <a:pt x="284590" y="207963"/>
                    <a:pt x="284590" y="207963"/>
                    <a:pt x="53273" y="207963"/>
                  </a:cubicBezTo>
                  <a:cubicBezTo>
                    <a:pt x="38815" y="207963"/>
                    <a:pt x="26987" y="196117"/>
                    <a:pt x="26987" y="182955"/>
                  </a:cubicBezTo>
                  <a:cubicBezTo>
                    <a:pt x="26987" y="182955"/>
                    <a:pt x="26987" y="182955"/>
                    <a:pt x="26987" y="25008"/>
                  </a:cubicBezTo>
                  <a:cubicBezTo>
                    <a:pt x="26987" y="10530"/>
                    <a:pt x="38815" y="0"/>
                    <a:pt x="53273" y="0"/>
                  </a:cubicBezTo>
                  <a:close/>
                </a:path>
              </a:pathLst>
            </a:custGeom>
            <a:solidFill>
              <a:schemeClr val="accent1"/>
            </a:solidFill>
            <a:ln>
              <a:noFill/>
            </a:ln>
          </p:spPr>
          <p:txBody>
            <a:bodyPr rot="0" spcFirstLastPara="0" vert="horz" wrap="square" lIns="91440" tIns="45720" rIns="91440" bIns="45720" numCol="1" spcCol="0" rtlCol="0" fromWordArt="0" anchor="ctr" anchorCtr="0" forceAA="0" compatLnSpc="0">
              <a:noAutofit/>
            </a:bodyPr>
            <a:lstStyle/>
            <a:p>
              <a:pPr lvl="0" algn="ctr">
                <a:buClrTx/>
                <a:buSzTx/>
                <a:buFontTx/>
              </a:pPr>
              <a:endParaRPr sz="1600">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500"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642995" y="1519555"/>
            <a:ext cx="7018020" cy="1153795"/>
          </a:xfrm>
          <a:prstGeom prst="rect">
            <a:avLst/>
          </a:prstGeom>
          <a:solidFill>
            <a:schemeClr val="bg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charset="-122"/>
              <a:ea typeface="微软雅黑" panose="020B0503020204020204" charset="-122"/>
            </a:endParaRPr>
          </a:p>
        </p:txBody>
      </p:sp>
      <p:sp>
        <p:nvSpPr>
          <p:cNvPr id="29" name="矩形 28"/>
          <p:cNvSpPr/>
          <p:nvPr/>
        </p:nvSpPr>
        <p:spPr>
          <a:xfrm>
            <a:off x="4751705" y="1294765"/>
            <a:ext cx="4834890" cy="450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en-US" altLang="zh-CN" b="1" dirty="0">
                <a:latin typeface="微软雅黑" panose="020B0503020204020204" charset="-122"/>
                <a:ea typeface="微软雅黑" panose="020B0503020204020204" charset="-122"/>
              </a:rPr>
              <a:t>500</a:t>
            </a:r>
            <a:r>
              <a:rPr lang="zh-CN" altLang="en-US" b="1" dirty="0">
                <a:latin typeface="微软雅黑" panose="020B0503020204020204" charset="-122"/>
                <a:ea typeface="微软雅黑" panose="020B0503020204020204" charset="-122"/>
              </a:rPr>
              <a:t>强企业</a:t>
            </a:r>
          </a:p>
        </p:txBody>
      </p:sp>
      <p:sp>
        <p:nvSpPr>
          <p:cNvPr id="30" name="六边形 29"/>
          <p:cNvSpPr/>
          <p:nvPr/>
        </p:nvSpPr>
        <p:spPr>
          <a:xfrm>
            <a:off x="970280" y="3007360"/>
            <a:ext cx="1637665" cy="141160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z="2000" b="1" dirty="0">
                <a:latin typeface="微软雅黑" panose="020B0503020204020204" charset="-122"/>
                <a:ea typeface="微软雅黑" panose="020B0503020204020204" charset="-122"/>
              </a:rPr>
              <a:t>符合其中之一</a:t>
            </a:r>
          </a:p>
        </p:txBody>
      </p:sp>
      <p:cxnSp>
        <p:nvCxnSpPr>
          <p:cNvPr id="31" name="直接箭头连接符 30"/>
          <p:cNvCxnSpPr>
            <a:stCxn id="30" idx="5"/>
            <a:endCxn id="28" idx="1"/>
          </p:cNvCxnSpPr>
          <p:nvPr/>
        </p:nvCxnSpPr>
        <p:spPr>
          <a:xfrm flipV="1">
            <a:off x="2254885" y="2096770"/>
            <a:ext cx="1387475" cy="911225"/>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stCxn id="30" idx="0"/>
            <a:endCxn id="35" idx="1"/>
          </p:cNvCxnSpPr>
          <p:nvPr/>
        </p:nvCxnSpPr>
        <p:spPr>
          <a:xfrm flipV="1">
            <a:off x="2607945" y="3710940"/>
            <a:ext cx="1035050" cy="254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stCxn id="30" idx="1"/>
            <a:endCxn id="38" idx="1"/>
          </p:cNvCxnSpPr>
          <p:nvPr/>
        </p:nvCxnSpPr>
        <p:spPr>
          <a:xfrm>
            <a:off x="2254885" y="4418965"/>
            <a:ext cx="1387475" cy="93345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963035" y="1867535"/>
            <a:ext cx="6377940" cy="587375"/>
          </a:xfrm>
          <a:prstGeom prst="rect">
            <a:avLst/>
          </a:prstGeom>
          <a:noFill/>
        </p:spPr>
        <p:txBody>
          <a:bodyPr wrap="square" lIns="68584" tIns="34291" rIns="68584" bIns="34291" rtlCol="0">
            <a:spAutoFit/>
          </a:bodyPr>
          <a:lstStyle/>
          <a:p>
            <a:pPr>
              <a:lnSpc>
                <a:spcPct val="130000"/>
              </a:lnSpc>
            </a:pPr>
            <a:r>
              <a:rPr lang="zh-CN" altLang="en-US" sz="1300" dirty="0">
                <a:latin typeface="微软雅黑" panose="020B0503020204020204" charset="-122"/>
                <a:ea typeface="微软雅黑" panose="020B0503020204020204" charset="-122"/>
              </a:rPr>
              <a:t>世界500强企业（含控股关联方）或中国500强企业（含控股关联方）、中国制造业企业500强（含控股关联方）、中国民营企业500强（含控股关联方）投资达</a:t>
            </a:r>
            <a:r>
              <a:rPr lang="zh-CN" altLang="en-US" sz="1300" b="1" dirty="0">
                <a:solidFill>
                  <a:srgbClr val="FF0000"/>
                </a:solidFill>
                <a:latin typeface="微软雅黑" panose="020B0503020204020204" charset="-122"/>
                <a:ea typeface="微软雅黑" panose="020B0503020204020204" charset="-122"/>
              </a:rPr>
              <a:t>5亿以上</a:t>
            </a:r>
            <a:r>
              <a:rPr lang="zh-CN" altLang="en-US" sz="1300" dirty="0">
                <a:latin typeface="微软雅黑" panose="020B0503020204020204" charset="-122"/>
                <a:ea typeface="微软雅黑" panose="020B0503020204020204" charset="-122"/>
              </a:rPr>
              <a:t>。</a:t>
            </a:r>
          </a:p>
        </p:txBody>
      </p:sp>
      <p:sp>
        <p:nvSpPr>
          <p:cNvPr id="35" name="矩形 34"/>
          <p:cNvSpPr/>
          <p:nvPr/>
        </p:nvSpPr>
        <p:spPr>
          <a:xfrm>
            <a:off x="3642995" y="3133090"/>
            <a:ext cx="7018020" cy="1153795"/>
          </a:xfrm>
          <a:prstGeom prst="rect">
            <a:avLst/>
          </a:prstGeom>
          <a:solidFill>
            <a:srgbClr val="BFBFB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charset="-122"/>
              <a:ea typeface="微软雅黑" panose="020B0503020204020204" charset="-122"/>
            </a:endParaRPr>
          </a:p>
        </p:txBody>
      </p:sp>
      <p:sp>
        <p:nvSpPr>
          <p:cNvPr id="36" name="矩形 35"/>
          <p:cNvSpPr/>
          <p:nvPr/>
        </p:nvSpPr>
        <p:spPr>
          <a:xfrm>
            <a:off x="4751705" y="2919095"/>
            <a:ext cx="4834890" cy="450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buClrTx/>
              <a:buSzTx/>
              <a:buFontTx/>
            </a:pPr>
            <a:r>
              <a:rPr lang="en-US" altLang="zh-CN" sz="1800" b="1" dirty="0">
                <a:latin typeface="微软雅黑" panose="020B0503020204020204" charset="-122"/>
                <a:ea typeface="微软雅黑" panose="020B0503020204020204" charset="-122"/>
              </a:rPr>
              <a:t>外资企业</a:t>
            </a:r>
          </a:p>
        </p:txBody>
      </p:sp>
      <p:sp>
        <p:nvSpPr>
          <p:cNvPr id="37" name="TextBox 36"/>
          <p:cNvSpPr txBox="1"/>
          <p:nvPr/>
        </p:nvSpPr>
        <p:spPr>
          <a:xfrm>
            <a:off x="4049395" y="3531870"/>
            <a:ext cx="6240145" cy="327660"/>
          </a:xfrm>
          <a:prstGeom prst="rect">
            <a:avLst/>
          </a:prstGeom>
          <a:noFill/>
        </p:spPr>
        <p:txBody>
          <a:bodyPr wrap="square" lIns="68584" tIns="34291" rIns="68584" bIns="34291" rtlCol="0">
            <a:spAutoFit/>
          </a:bodyPr>
          <a:lstStyle/>
          <a:p>
            <a:pPr algn="l">
              <a:lnSpc>
                <a:spcPct val="130000"/>
              </a:lnSpc>
              <a:buClrTx/>
              <a:buSzTx/>
              <a:buFontTx/>
            </a:pPr>
            <a:r>
              <a:rPr lang="zh-CN" altLang="en-US" sz="1300" dirty="0">
                <a:latin typeface="微软雅黑" panose="020B0503020204020204" charset="-122"/>
                <a:ea typeface="微软雅黑" panose="020B0503020204020204" charset="-122"/>
              </a:rPr>
              <a:t>外资企业（含增资扩产项目）实缴注册资本</a:t>
            </a:r>
            <a:r>
              <a:rPr lang="zh-CN" altLang="en-US" sz="1300" b="1" dirty="0">
                <a:solidFill>
                  <a:srgbClr val="FF0000"/>
                </a:solidFill>
                <a:latin typeface="微软雅黑" panose="020B0503020204020204" charset="-122"/>
                <a:ea typeface="微软雅黑" panose="020B0503020204020204" charset="-122"/>
              </a:rPr>
              <a:t>1亿美元</a:t>
            </a:r>
            <a:r>
              <a:rPr lang="zh-CN" altLang="en-US" sz="1300" dirty="0">
                <a:latin typeface="微软雅黑" panose="020B0503020204020204" charset="-122"/>
                <a:ea typeface="微软雅黑" panose="020B0503020204020204" charset="-122"/>
              </a:rPr>
              <a:t>以上</a:t>
            </a:r>
            <a:r>
              <a:rPr lang="zh-CN" altLang="en-US" sz="1300" dirty="0" smtClean="0">
                <a:latin typeface="微软雅黑" panose="020B0503020204020204" charset="-122"/>
                <a:ea typeface="微软雅黑" panose="020B0503020204020204" charset="-122"/>
              </a:rPr>
              <a:t>的。</a:t>
            </a:r>
            <a:endParaRPr lang="zh-CN" altLang="en-US" sz="1300" dirty="0">
              <a:latin typeface="微软雅黑" panose="020B0503020204020204" charset="-122"/>
              <a:ea typeface="微软雅黑" panose="020B0503020204020204" charset="-122"/>
            </a:endParaRPr>
          </a:p>
        </p:txBody>
      </p:sp>
      <p:sp>
        <p:nvSpPr>
          <p:cNvPr id="38" name="矩形 37"/>
          <p:cNvSpPr/>
          <p:nvPr/>
        </p:nvSpPr>
        <p:spPr>
          <a:xfrm>
            <a:off x="3642995" y="4775835"/>
            <a:ext cx="7018020" cy="1153795"/>
          </a:xfrm>
          <a:prstGeom prst="rect">
            <a:avLst/>
          </a:prstGeom>
          <a:solidFill>
            <a:srgbClr val="BFBFBF"/>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charset="-122"/>
              <a:ea typeface="微软雅黑" panose="020B0503020204020204" charset="-122"/>
            </a:endParaRPr>
          </a:p>
        </p:txBody>
      </p:sp>
      <p:sp>
        <p:nvSpPr>
          <p:cNvPr id="39" name="矩形 38"/>
          <p:cNvSpPr/>
          <p:nvPr/>
        </p:nvSpPr>
        <p:spPr>
          <a:xfrm>
            <a:off x="4751705" y="4562475"/>
            <a:ext cx="4834890" cy="450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buClrTx/>
              <a:buSzTx/>
              <a:buFontTx/>
            </a:pPr>
            <a:r>
              <a:rPr lang="en-US" altLang="zh-CN" sz="1800" b="1" dirty="0">
                <a:latin typeface="微软雅黑" panose="020B0503020204020204" charset="-122"/>
                <a:ea typeface="微软雅黑" panose="020B0503020204020204" charset="-122"/>
              </a:rPr>
              <a:t>内资企业</a:t>
            </a:r>
          </a:p>
        </p:txBody>
      </p:sp>
      <p:sp>
        <p:nvSpPr>
          <p:cNvPr id="40" name="TextBox 39"/>
          <p:cNvSpPr txBox="1"/>
          <p:nvPr/>
        </p:nvSpPr>
        <p:spPr>
          <a:xfrm>
            <a:off x="4049395" y="5174615"/>
            <a:ext cx="6240145" cy="327660"/>
          </a:xfrm>
          <a:prstGeom prst="rect">
            <a:avLst/>
          </a:prstGeom>
          <a:noFill/>
        </p:spPr>
        <p:txBody>
          <a:bodyPr wrap="square" lIns="68584" tIns="34291" rIns="68584" bIns="34291" rtlCol="0">
            <a:spAutoFit/>
          </a:bodyPr>
          <a:lstStyle/>
          <a:p>
            <a:pPr algn="l">
              <a:lnSpc>
                <a:spcPct val="130000"/>
              </a:lnSpc>
              <a:buClrTx/>
              <a:buSzTx/>
              <a:buFontTx/>
            </a:pPr>
            <a:r>
              <a:rPr lang="zh-CN" altLang="en-US" sz="1300" dirty="0">
                <a:latin typeface="微软雅黑" panose="020B0503020204020204" charset="-122"/>
                <a:ea typeface="微软雅黑" panose="020B0503020204020204" charset="-122"/>
              </a:rPr>
              <a:t>内资企业固定资产投资</a:t>
            </a:r>
            <a:r>
              <a:rPr lang="zh-CN" altLang="en-US" sz="1300" b="1" dirty="0">
                <a:solidFill>
                  <a:srgbClr val="FF0000"/>
                </a:solidFill>
                <a:latin typeface="微软雅黑" panose="020B0503020204020204" charset="-122"/>
                <a:ea typeface="微软雅黑" panose="020B0503020204020204" charset="-122"/>
              </a:rPr>
              <a:t>10亿元</a:t>
            </a:r>
            <a:r>
              <a:rPr lang="zh-CN" altLang="en-US" sz="1300" dirty="0">
                <a:latin typeface="微软雅黑" panose="020B0503020204020204" charset="-122"/>
                <a:ea typeface="微软雅黑" panose="020B0503020204020204" charset="-122"/>
              </a:rPr>
              <a:t>以上的。</a:t>
            </a:r>
          </a:p>
        </p:txBody>
      </p:sp>
      <p:sp>
        <p:nvSpPr>
          <p:cNvPr id="19" name="文本框 10"/>
          <p:cNvSpPr txBox="1">
            <a:spLocks noChangeArrowheads="1"/>
          </p:cNvSpPr>
          <p:nvPr/>
        </p:nvSpPr>
        <p:spPr bwMode="auto">
          <a:xfrm>
            <a:off x="174625" y="220663"/>
            <a:ext cx="2641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投资方要求</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500" fill="hold">
                                          <p:stCondLst>
                                            <p:cond delay="0"/>
                                          </p:stCondLst>
                                        </p:cTn>
                                        <p:tgtEl>
                                          <p:spTgt spid="30"/>
                                        </p:tgtEl>
                                        <p:attrNameLst>
                                          <p:attrName>style.visibility</p:attrName>
                                        </p:attrNameLst>
                                      </p:cBhvr>
                                      <p:to>
                                        <p:strVal val="visible"/>
                                      </p:to>
                                    </p:set>
                                    <p:animEffect transition="in" filter="box(out)">
                                      <p:cBhvr>
                                        <p:cTn id="7" dur="500"/>
                                        <p:tgtEl>
                                          <p:spTgt spid="3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blinds(horizontal)">
                                      <p:cBhvr>
                                        <p:cTn id="23" dur="500"/>
                                        <p:tgtEl>
                                          <p:spTgt spid="29"/>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horizontal)">
                                      <p:cBhvr>
                                        <p:cTn id="27" dur="500"/>
                                        <p:tgtEl>
                                          <p:spTgt spid="28"/>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linds(horizontal)">
                                      <p:cBhvr>
                                        <p:cTn id="31" dur="500"/>
                                        <p:tgtEl>
                                          <p:spTgt spid="34"/>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blinds(horizontal)">
                                      <p:cBhvr>
                                        <p:cTn id="35" dur="500"/>
                                        <p:tgtEl>
                                          <p:spTgt spid="36"/>
                                        </p:tgtEl>
                                      </p:cBhvr>
                                    </p:animEffect>
                                  </p:childTnLst>
                                </p:cTn>
                              </p:par>
                            </p:childTnLst>
                          </p:cTn>
                        </p:par>
                        <p:par>
                          <p:cTn id="36" fill="hold">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linds(horizontal)">
                                      <p:cBhvr>
                                        <p:cTn id="39" dur="500"/>
                                        <p:tgtEl>
                                          <p:spTgt spid="35"/>
                                        </p:tgtEl>
                                      </p:cBhvr>
                                    </p:animEffect>
                                  </p:childTnLst>
                                </p:cTn>
                              </p:par>
                            </p:childTnLst>
                          </p:cTn>
                        </p:par>
                        <p:par>
                          <p:cTn id="40" fill="hold">
                            <p:stCondLst>
                              <p:cond delay="4500"/>
                            </p:stCondLst>
                            <p:childTnLst>
                              <p:par>
                                <p:cTn id="41" presetID="3" presetClass="entr" presetSubtype="1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blinds(horizontal)">
                                      <p:cBhvr>
                                        <p:cTn id="43" dur="500"/>
                                        <p:tgtEl>
                                          <p:spTgt spid="37"/>
                                        </p:tgtEl>
                                      </p:cBhvr>
                                    </p:animEffect>
                                  </p:childTnLst>
                                </p:cTn>
                              </p:par>
                            </p:childTnLst>
                          </p:cTn>
                        </p:par>
                        <p:par>
                          <p:cTn id="44" fill="hold">
                            <p:stCondLst>
                              <p:cond delay="5000"/>
                            </p:stCondLst>
                            <p:childTnLst>
                              <p:par>
                                <p:cTn id="45" presetID="3" presetClass="entr" presetSubtype="10"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linds(horizontal)">
                                      <p:cBhvr>
                                        <p:cTn id="47" dur="500"/>
                                        <p:tgtEl>
                                          <p:spTgt spid="39"/>
                                        </p:tgtEl>
                                      </p:cBhvr>
                                    </p:animEffect>
                                  </p:childTnLst>
                                </p:cTn>
                              </p:par>
                            </p:childTnLst>
                          </p:cTn>
                        </p:par>
                        <p:par>
                          <p:cTn id="48" fill="hold">
                            <p:stCondLst>
                              <p:cond delay="5500"/>
                            </p:stCondLst>
                            <p:childTnLst>
                              <p:par>
                                <p:cTn id="49" presetID="3" presetClass="entr" presetSubtype="1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blinds(horizontal)">
                                      <p:cBhvr>
                                        <p:cTn id="51" dur="500"/>
                                        <p:tgtEl>
                                          <p:spTgt spid="38"/>
                                        </p:tgtEl>
                                      </p:cBhvr>
                                    </p:animEffect>
                                  </p:childTnLst>
                                </p:cTn>
                              </p:par>
                            </p:childTnLst>
                          </p:cTn>
                        </p:par>
                        <p:par>
                          <p:cTn id="52" fill="hold">
                            <p:stCondLst>
                              <p:cond delay="6000"/>
                            </p:stCondLst>
                            <p:childTnLst>
                              <p:par>
                                <p:cTn id="53" presetID="3" presetClass="entr" presetSubtype="10"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blinds(horizontal)">
                                      <p:cBhvr>
                                        <p:cTn id="5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p:bldP spid="35" grpId="0" animBg="1"/>
      <p:bldP spid="36" grpId="0" animBg="1"/>
      <p:bldP spid="37" grpId="0"/>
      <p:bldP spid="38" grpId="0" animBg="1"/>
      <p:bldP spid="39" grpId="0" animBg="1"/>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0"/>
          <p:cNvSpPr txBox="1">
            <a:spLocks noChangeArrowheads="1"/>
          </p:cNvSpPr>
          <p:nvPr/>
        </p:nvSpPr>
        <p:spPr bwMode="auto">
          <a:xfrm>
            <a:off x="174625" y="220663"/>
            <a:ext cx="2641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项目强度要求</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nvGrpSpPr>
          <p:cNvPr id="3" name="组合 2"/>
          <p:cNvGrpSpPr/>
          <p:nvPr/>
        </p:nvGrpSpPr>
        <p:grpSpPr>
          <a:xfrm>
            <a:off x="2032000" y="1398905"/>
            <a:ext cx="3727450" cy="3727450"/>
            <a:chOff x="3200" y="2203"/>
            <a:chExt cx="5870" cy="5870"/>
          </a:xfrm>
        </p:grpSpPr>
        <p:grpSp>
          <p:nvGrpSpPr>
            <p:cNvPr id="67" name="组合 66"/>
            <p:cNvGrpSpPr/>
            <p:nvPr/>
          </p:nvGrpSpPr>
          <p:grpSpPr>
            <a:xfrm>
              <a:off x="3200" y="2203"/>
              <a:ext cx="5871" cy="5871"/>
              <a:chOff x="1661810" y="1568370"/>
              <a:chExt cx="3780526" cy="3780526"/>
            </a:xfrm>
          </p:grpSpPr>
          <p:sp>
            <p:nvSpPr>
              <p:cNvPr id="68" name="椭圆 67"/>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aphicFrame>
            <p:nvGraphicFramePr>
              <p:cNvPr id="69" name="图表 68"/>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2"/>
              </a:graphicData>
            </a:graphic>
          </p:graphicFrame>
          <p:sp>
            <p:nvSpPr>
              <p:cNvPr id="70" name="椭圆 69"/>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sp>
            <p:nvSpPr>
              <p:cNvPr id="71" name="椭圆 70"/>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sp>
          <p:nvSpPr>
            <p:cNvPr id="72" name="矩形 71"/>
            <p:cNvSpPr/>
            <p:nvPr/>
          </p:nvSpPr>
          <p:spPr>
            <a:xfrm>
              <a:off x="4854" y="4412"/>
              <a:ext cx="2396" cy="1465"/>
            </a:xfrm>
            <a:prstGeom prst="rect">
              <a:avLst/>
            </a:prstGeom>
          </p:spPr>
          <p:txBody>
            <a:bodyPr wrap="square" lIns="68580" tIns="34290" rIns="68580" bIns="34290">
              <a:spAutoFit/>
            </a:bodyPr>
            <a:lstStyle/>
            <a:p>
              <a:pPr algn="ctr"/>
              <a:r>
                <a:rPr lang="en-US" altLang="zh-CN" sz="2800" b="1" dirty="0">
                  <a:solidFill>
                    <a:schemeClr val="tx1">
                      <a:lumMod val="65000"/>
                      <a:lumOff val="35000"/>
                    </a:schemeClr>
                  </a:solidFill>
                  <a:latin typeface="微软雅黑" panose="020B0503020204020204" charset="-122"/>
                  <a:ea typeface="微软雅黑" panose="020B0503020204020204" charset="-122"/>
                </a:rPr>
                <a:t>300万元/</a:t>
              </a:r>
              <a:r>
                <a:rPr lang="zh-CN" altLang="en-US" sz="2800" b="1" dirty="0">
                  <a:solidFill>
                    <a:schemeClr val="tx1">
                      <a:lumMod val="65000"/>
                      <a:lumOff val="35000"/>
                    </a:schemeClr>
                  </a:solidFill>
                  <a:latin typeface="微软雅黑" panose="020B0503020204020204" charset="-122"/>
                  <a:ea typeface="微软雅黑" panose="020B0503020204020204" charset="-122"/>
                </a:rPr>
                <a:t>亩</a:t>
              </a:r>
            </a:p>
          </p:txBody>
        </p:sp>
      </p:grpSp>
      <p:sp>
        <p:nvSpPr>
          <p:cNvPr id="76" name="文本框 23"/>
          <p:cNvSpPr txBox="1"/>
          <p:nvPr/>
        </p:nvSpPr>
        <p:spPr bwMode="auto">
          <a:xfrm>
            <a:off x="2736215" y="5091430"/>
            <a:ext cx="2287905" cy="368300"/>
          </a:xfrm>
          <a:prstGeom prst="rect">
            <a:avLst/>
          </a:prstGeom>
          <a:noFill/>
        </p:spPr>
        <p:txBody>
          <a:bodyPr wrap="square">
            <a:spAutoFit/>
          </a:bodyPr>
          <a:lstStyle/>
          <a:p>
            <a:pPr algn="ctr">
              <a:defRPr/>
            </a:pPr>
            <a:r>
              <a:rPr lang="zh-CN" altLang="en-US" b="1" spc="75" dirty="0">
                <a:solidFill>
                  <a:schemeClr val="tx1">
                    <a:lumMod val="65000"/>
                    <a:lumOff val="35000"/>
                  </a:schemeClr>
                </a:solidFill>
                <a:latin typeface="微软雅黑" panose="020B0503020204020204" charset="-122"/>
                <a:ea typeface="微软雅黑" panose="020B0503020204020204" charset="-122"/>
              </a:rPr>
              <a:t>固定资产投资强度</a:t>
            </a:r>
          </a:p>
        </p:txBody>
      </p:sp>
      <p:grpSp>
        <p:nvGrpSpPr>
          <p:cNvPr id="4" name="组合 3"/>
          <p:cNvGrpSpPr/>
          <p:nvPr/>
        </p:nvGrpSpPr>
        <p:grpSpPr>
          <a:xfrm>
            <a:off x="6431915" y="1398905"/>
            <a:ext cx="3727450" cy="3727450"/>
            <a:chOff x="10129" y="2203"/>
            <a:chExt cx="5870" cy="5870"/>
          </a:xfrm>
        </p:grpSpPr>
        <p:grpSp>
          <p:nvGrpSpPr>
            <p:cNvPr id="78" name="组合 77"/>
            <p:cNvGrpSpPr/>
            <p:nvPr/>
          </p:nvGrpSpPr>
          <p:grpSpPr>
            <a:xfrm>
              <a:off x="10129" y="2203"/>
              <a:ext cx="5871" cy="5871"/>
              <a:chOff x="1661810" y="1568370"/>
              <a:chExt cx="3780526" cy="3780526"/>
            </a:xfrm>
          </p:grpSpPr>
          <p:sp>
            <p:nvSpPr>
              <p:cNvPr id="79" name="椭圆 78"/>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aphicFrame>
            <p:nvGraphicFramePr>
              <p:cNvPr id="80" name="图表 79"/>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81" name="椭圆 80"/>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sp>
            <p:nvSpPr>
              <p:cNvPr id="82" name="椭圆 81"/>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sp>
          <p:nvSpPr>
            <p:cNvPr id="83" name="矩形 82"/>
            <p:cNvSpPr/>
            <p:nvPr/>
          </p:nvSpPr>
          <p:spPr>
            <a:xfrm>
              <a:off x="11867" y="4405"/>
              <a:ext cx="2396" cy="1465"/>
            </a:xfrm>
            <a:prstGeom prst="rect">
              <a:avLst/>
            </a:prstGeom>
          </p:spPr>
          <p:txBody>
            <a:bodyPr wrap="square" lIns="68580" tIns="34290" rIns="68580" bIns="34290">
              <a:spAutoFit/>
            </a:bodyPr>
            <a:lstStyle/>
            <a:p>
              <a:pPr lvl="0" algn="ctr">
                <a:buClrTx/>
                <a:buSzTx/>
                <a:buFontTx/>
              </a:pPr>
              <a:r>
                <a:rPr lang="en-US" altLang="zh-CN" sz="2800" b="1" dirty="0">
                  <a:solidFill>
                    <a:schemeClr val="tx1">
                      <a:lumMod val="65000"/>
                      <a:lumOff val="35000"/>
                    </a:schemeClr>
                  </a:solidFill>
                  <a:latin typeface="微软雅黑" panose="020B0503020204020204" charset="-122"/>
                  <a:ea typeface="微软雅黑" panose="020B0503020204020204" charset="-122"/>
                  <a:sym typeface="+mn-ea"/>
                </a:rPr>
                <a:t>2000元/</a:t>
              </a:r>
              <a:r>
                <a:rPr lang="zh-CN" altLang="en-US" sz="2800" b="1" dirty="0">
                  <a:solidFill>
                    <a:schemeClr val="tx1">
                      <a:lumMod val="65000"/>
                      <a:lumOff val="35000"/>
                    </a:schemeClr>
                  </a:solidFill>
                  <a:latin typeface="微软雅黑" panose="020B0503020204020204" charset="-122"/>
                  <a:ea typeface="微软雅黑" panose="020B0503020204020204" charset="-122"/>
                  <a:sym typeface="+mn-ea"/>
                </a:rPr>
                <a:t>平方米</a:t>
              </a:r>
            </a:p>
          </p:txBody>
        </p:sp>
      </p:grpSp>
      <p:sp>
        <p:nvSpPr>
          <p:cNvPr id="87" name="文本框 26"/>
          <p:cNvSpPr txBox="1"/>
          <p:nvPr/>
        </p:nvSpPr>
        <p:spPr bwMode="auto">
          <a:xfrm>
            <a:off x="6931025" y="5091430"/>
            <a:ext cx="2767330" cy="367665"/>
          </a:xfrm>
          <a:prstGeom prst="rect">
            <a:avLst/>
          </a:prstGeom>
          <a:noFill/>
        </p:spPr>
        <p:txBody>
          <a:bodyPr wrap="square">
            <a:spAutoFit/>
          </a:bodyPr>
          <a:lstStyle/>
          <a:p>
            <a:pPr algn="ctr">
              <a:defRPr/>
            </a:pPr>
            <a:r>
              <a:rPr lang="zh-CN" altLang="en-US" b="1" spc="75" dirty="0">
                <a:solidFill>
                  <a:schemeClr val="tx1">
                    <a:lumMod val="65000"/>
                    <a:lumOff val="35000"/>
                  </a:schemeClr>
                </a:solidFill>
                <a:latin typeface="微软雅黑" panose="020B0503020204020204" charset="-122"/>
                <a:ea typeface="微软雅黑" panose="020B0503020204020204" charset="-122"/>
              </a:rPr>
              <a:t>租赁厂房项目</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nodeType="withEffect">
                                  <p:stCondLst>
                                    <p:cond delay="0"/>
                                  </p:stCondLst>
                                  <p:childTnLst>
                                    <p:set>
                                      <p:cBhvr>
                                        <p:cTn id="6" dur="1000"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childTnLst>
                          </p:cTn>
                        </p:par>
                        <p:par>
                          <p:cTn id="8" fill="hold">
                            <p:stCondLst>
                              <p:cond delay="1000"/>
                            </p:stCondLst>
                            <p:childTnLst>
                              <p:par>
                                <p:cTn id="9" presetID="13" presetClass="entr" presetSubtype="16" fill="hold" nodeType="afterEffect">
                                  <p:stCondLst>
                                    <p:cond delay="0"/>
                                  </p:stCondLst>
                                  <p:childTnLst>
                                    <p:set>
                                      <p:cBhvr>
                                        <p:cTn id="10" dur="1000" fill="hold">
                                          <p:stCondLst>
                                            <p:cond delay="0"/>
                                          </p:stCondLst>
                                        </p:cTn>
                                        <p:tgtEl>
                                          <p:spTgt spid="4"/>
                                        </p:tgtEl>
                                        <p:attrNameLst>
                                          <p:attrName>style.visibility</p:attrName>
                                        </p:attrNameLst>
                                      </p:cBhvr>
                                      <p:to>
                                        <p:strVal val="visible"/>
                                      </p:to>
                                    </p:set>
                                    <p:animEffect transition="in" filter="plus(in)">
                                      <p:cBhvr>
                                        <p:cTn id="11" dur="1000"/>
                                        <p:tgtEl>
                                          <p:spTgt spid="4"/>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000" fill="hold">
                                          <p:stCondLst>
                                            <p:cond delay="0"/>
                                          </p:stCondLst>
                                        </p:cTn>
                                        <p:tgtEl>
                                          <p:spTgt spid="76"/>
                                        </p:tgtEl>
                                        <p:attrNameLst>
                                          <p:attrName>style.visibility</p:attrName>
                                        </p:attrNameLst>
                                      </p:cBhvr>
                                      <p:to>
                                        <p:strVal val="visible"/>
                                      </p:to>
                                    </p:set>
                                    <p:animEffect transition="in" filter="barn(inVertical)">
                                      <p:cBhvr>
                                        <p:cTn id="15" dur="1000"/>
                                        <p:tgtEl>
                                          <p:spTgt spid="76"/>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000" fill="hold">
                                          <p:stCondLst>
                                            <p:cond delay="0"/>
                                          </p:stCondLst>
                                        </p:cTn>
                                        <p:tgtEl>
                                          <p:spTgt spid="87"/>
                                        </p:tgtEl>
                                        <p:attrNameLst>
                                          <p:attrName>style.visibility</p:attrName>
                                        </p:attrNameLst>
                                      </p:cBhvr>
                                      <p:to>
                                        <p:strVal val="visible"/>
                                      </p:to>
                                    </p:set>
                                    <p:animEffect transition="in" filter="barn(inVertical)">
                                      <p:cBhvr>
                                        <p:cTn id="19"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8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497195" y="1245870"/>
            <a:ext cx="1270" cy="5612130"/>
          </a:xfrm>
          <a:prstGeom prst="lin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6207125" y="1775460"/>
            <a:ext cx="5982970" cy="4279265"/>
            <a:chOff x="6064265" y="1673430"/>
            <a:chExt cx="6125857" cy="4381501"/>
          </a:xfrm>
        </p:grpSpPr>
        <p:pic>
          <p:nvPicPr>
            <p:cNvPr id="27665" name="图片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4265" y="1673430"/>
              <a:ext cx="6125176" cy="4381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6915041" y="1890467"/>
              <a:ext cx="5275081" cy="349982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400">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sp>
        <p:nvSpPr>
          <p:cNvPr id="21" name="文本框 66"/>
          <p:cNvSpPr txBox="1">
            <a:spLocks noChangeArrowheads="1"/>
          </p:cNvSpPr>
          <p:nvPr>
            <p:custDataLst>
              <p:tags r:id="rId1"/>
            </p:custDataLst>
          </p:nvPr>
        </p:nvSpPr>
        <p:spPr bwMode="auto">
          <a:xfrm>
            <a:off x="340360" y="2336165"/>
            <a:ext cx="4714240" cy="969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1400" dirty="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项目自建成投产后第二至第六个完整会计年度内视为达产考核期，考核其中一个完整会计年度财政贡献额达到</a:t>
            </a:r>
            <a:r>
              <a:rPr lang="zh-CN" altLang="en-US" sz="1400" dirty="0">
                <a:solidFill>
                  <a:srgbClr val="FF0000"/>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25万元/亩</a:t>
            </a:r>
            <a:r>
              <a:rPr lang="zh-CN" altLang="en-US" sz="1400" dirty="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以上，可享受奖励措施的第（一）（二）（三）项</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a:t>
            </a:r>
          </a:p>
        </p:txBody>
      </p:sp>
      <p:sp>
        <p:nvSpPr>
          <p:cNvPr id="24" name="文本框 66"/>
          <p:cNvSpPr txBox="1">
            <a:spLocks noChangeArrowheads="1"/>
          </p:cNvSpPr>
          <p:nvPr/>
        </p:nvSpPr>
        <p:spPr bwMode="auto">
          <a:xfrm>
            <a:off x="356870" y="4521835"/>
            <a:ext cx="4713605" cy="161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1400" dirty="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在第二至第六个完整会计年度内财政贡献额平均可达到</a:t>
            </a:r>
            <a:r>
              <a:rPr lang="zh-CN" altLang="en-US" sz="1400" dirty="0">
                <a:solidFill>
                  <a:srgbClr val="FF0000"/>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25万元/亩/年</a:t>
            </a:r>
            <a:r>
              <a:rPr lang="zh-CN" altLang="en-US" sz="1400" dirty="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的（第二个完整会计年度财政贡献额</a:t>
            </a:r>
            <a:r>
              <a:rPr lang="zh-CN" altLang="en-US" sz="1400" dirty="0">
                <a:solidFill>
                  <a:srgbClr val="FF0000"/>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25万元/亩</a:t>
            </a:r>
            <a:r>
              <a:rPr lang="zh-CN" altLang="en-US" sz="1400" dirty="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以上，第二、第三个完整会计年度财政贡献额合计</a:t>
            </a:r>
            <a:r>
              <a:rPr lang="zh-CN" altLang="en-US" sz="1400" dirty="0">
                <a:solidFill>
                  <a:srgbClr val="FF0000"/>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50万元/亩</a:t>
            </a:r>
            <a:r>
              <a:rPr lang="zh-CN" altLang="en-US" sz="1400" dirty="0">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以上，如此类推），可叠加享受奖励措施的第（四）（五）项</a:t>
            </a:r>
            <a:r>
              <a:rPr lang="zh-CN" altLang="en-US" sz="1400" dirty="0">
                <a:solidFill>
                  <a:schemeClr val="tx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a:t>
            </a:r>
          </a:p>
        </p:txBody>
      </p:sp>
      <p:sp>
        <p:nvSpPr>
          <p:cNvPr id="19"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文本框 10"/>
          <p:cNvSpPr txBox="1">
            <a:spLocks noChangeArrowheads="1"/>
          </p:cNvSpPr>
          <p:nvPr/>
        </p:nvSpPr>
        <p:spPr bwMode="auto">
          <a:xfrm>
            <a:off x="174625" y="220663"/>
            <a:ext cx="2641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亩产效益要求</a:t>
            </a:r>
          </a:p>
        </p:txBody>
      </p:sp>
      <p:grpSp>
        <p:nvGrpSpPr>
          <p:cNvPr id="3" name="组合 2"/>
          <p:cNvGrpSpPr/>
          <p:nvPr/>
        </p:nvGrpSpPr>
        <p:grpSpPr>
          <a:xfrm>
            <a:off x="5144770" y="4476115"/>
            <a:ext cx="734060" cy="736600"/>
            <a:chOff x="8102" y="5684"/>
            <a:chExt cx="1156" cy="1160"/>
          </a:xfrm>
        </p:grpSpPr>
        <p:sp>
          <p:nvSpPr>
            <p:cNvPr id="48" name="矩形 47"/>
            <p:cNvSpPr/>
            <p:nvPr/>
          </p:nvSpPr>
          <p:spPr>
            <a:xfrm>
              <a:off x="8102" y="5684"/>
              <a:ext cx="1156" cy="1160"/>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400">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23" name="Freeform: Shape 42"/>
            <p:cNvSpPr/>
            <p:nvPr/>
          </p:nvSpPr>
          <p:spPr bwMode="auto">
            <a:xfrm>
              <a:off x="8378" y="5985"/>
              <a:ext cx="561" cy="541"/>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w="9525">
              <a:noFill/>
              <a:round/>
            </a:ln>
          </p:spPr>
          <p:txBody>
            <a:bodyPr anchor="ctr"/>
            <a:lstStyle/>
            <a:p>
              <a:pPr algn="ctr"/>
              <a:endParaRPr sz="2135">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grpSp>
        <p:nvGrpSpPr>
          <p:cNvPr id="2" name="组合 1"/>
          <p:cNvGrpSpPr/>
          <p:nvPr/>
        </p:nvGrpSpPr>
        <p:grpSpPr>
          <a:xfrm>
            <a:off x="5144770" y="2614295"/>
            <a:ext cx="734060" cy="736600"/>
            <a:chOff x="8102" y="3142"/>
            <a:chExt cx="1156" cy="1160"/>
          </a:xfrm>
        </p:grpSpPr>
        <p:sp>
          <p:nvSpPr>
            <p:cNvPr id="31" name="矩形 30"/>
            <p:cNvSpPr/>
            <p:nvPr/>
          </p:nvSpPr>
          <p:spPr>
            <a:xfrm>
              <a:off x="8102" y="3142"/>
              <a:ext cx="1156" cy="1160"/>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2400">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20" name="Freeform: Shape 39"/>
            <p:cNvSpPr>
              <a:spLocks noChangeAspect="1"/>
            </p:cNvSpPr>
            <p:nvPr/>
          </p:nvSpPr>
          <p:spPr bwMode="auto">
            <a:xfrm>
              <a:off x="8365" y="3407"/>
              <a:ext cx="630" cy="630"/>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ln>
          </p:spPr>
          <p:txBody>
            <a:bodyPr anchor="ctr"/>
            <a:lstStyle/>
            <a:p>
              <a:pPr algn="ctr"/>
              <a:endParaRPr sz="2135">
                <a:solidFill>
                  <a:schemeClr val="bg1">
                    <a:lumMod val="50000"/>
                  </a:schemeClr>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500"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linds(horizontal)">
                                      <p:cBhvr>
                                        <p:cTn id="23" dur="500"/>
                                        <p:tgtEl>
                                          <p:spTgt spid="21"/>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linds(horizontal)">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173357"/>
            <a:ext cx="12192000" cy="2557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3" name="图文框 2"/>
          <p:cNvSpPr/>
          <p:nvPr/>
        </p:nvSpPr>
        <p:spPr>
          <a:xfrm>
            <a:off x="4075043" y="1427922"/>
            <a:ext cx="4041913" cy="4002156"/>
          </a:xfrm>
          <a:prstGeom prst="frame">
            <a:avLst>
              <a:gd name="adj1" fmla="val 620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文本框 3"/>
          <p:cNvSpPr txBox="1"/>
          <p:nvPr/>
        </p:nvSpPr>
        <p:spPr>
          <a:xfrm>
            <a:off x="5436870" y="2398645"/>
            <a:ext cx="1318260" cy="583565"/>
          </a:xfrm>
          <a:prstGeom prst="rect">
            <a:avLst/>
          </a:prstGeom>
          <a:noFill/>
        </p:spPr>
        <p:txBody>
          <a:bodyPr wrap="none" rtlCol="0">
            <a:spAutoFit/>
          </a:bodyPr>
          <a:lstStyle/>
          <a:p>
            <a:pPr algn="ctr"/>
            <a:r>
              <a:rPr lang="en-US" altLang="zh-CN" sz="3200" dirty="0">
                <a:solidFill>
                  <a:schemeClr val="bg1"/>
                </a:solidFill>
                <a:latin typeface="微软雅黑" panose="020B0503020204020204" charset="-122"/>
                <a:ea typeface="微软雅黑" panose="020B0503020204020204" charset="-122"/>
                <a:sym typeface="方正黑体简体" panose="02010601030101010101" pitchFamily="2" charset="-122"/>
              </a:rPr>
              <a:t>Part 3</a:t>
            </a:r>
          </a:p>
        </p:txBody>
      </p:sp>
      <p:sp>
        <p:nvSpPr>
          <p:cNvPr id="5" name="矩形 4"/>
          <p:cNvSpPr/>
          <p:nvPr/>
        </p:nvSpPr>
        <p:spPr>
          <a:xfrm>
            <a:off x="3541454" y="2933989"/>
            <a:ext cx="5109092" cy="1015160"/>
          </a:xfrm>
          <a:prstGeom prst="rect">
            <a:avLst/>
          </a:prstGeom>
          <a:solidFill>
            <a:schemeClr val="accent1"/>
          </a:solidFill>
        </p:spPr>
        <p:txBody>
          <a:bodyPr wrap="none" anchor="ctr">
            <a:noAutofit/>
          </a:bodyPr>
          <a:lstStyle/>
          <a:p>
            <a:pPr algn="ctr"/>
            <a:r>
              <a:rPr lang="zh-CN" altLang="en-US" sz="4800" b="1" dirty="0">
                <a:solidFill>
                  <a:schemeClr val="bg1"/>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奖励措施</a:t>
            </a:r>
          </a:p>
        </p:txBody>
      </p:sp>
      <p:sp>
        <p:nvSpPr>
          <p:cNvPr id="17" name="椭圆 16"/>
          <p:cNvSpPr>
            <a:spLocks noChangeAspect="1"/>
          </p:cNvSpPr>
          <p:nvPr/>
        </p:nvSpPr>
        <p:spPr>
          <a:xfrm>
            <a:off x="5664000" y="4848295"/>
            <a:ext cx="864000" cy="873600"/>
          </a:xfrm>
          <a:prstGeom prst="ellipse">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D60000"/>
              </a:solidFill>
              <a:latin typeface="方正黑体简体" panose="02010601030101010101" pitchFamily="2" charset="-122"/>
              <a:ea typeface="方正黑体简体" panose="02010601030101010101" pitchFamily="2" charset="-122"/>
              <a:cs typeface="Verdana" panose="020B0604030504040204" pitchFamily="34" charset="0"/>
              <a:sym typeface="方正黑体简体" panose="02010601030101010101" pitchFamily="2" charset="-122"/>
            </a:endParaRPr>
          </a:p>
        </p:txBody>
      </p:sp>
      <p:sp>
        <p:nvSpPr>
          <p:cNvPr id="19" name="文本框 18"/>
          <p:cNvSpPr txBox="1"/>
          <p:nvPr/>
        </p:nvSpPr>
        <p:spPr>
          <a:xfrm>
            <a:off x="11943214" y="7239000"/>
            <a:ext cx="248786" cy="369332"/>
          </a:xfrm>
          <a:prstGeom prst="rect">
            <a:avLst/>
          </a:prstGeom>
          <a:noFill/>
        </p:spPr>
        <p:txBody>
          <a:bodyPr wrap="none" rtlCol="0">
            <a:spAutoFit/>
          </a:bodyPr>
          <a:lstStyle/>
          <a:p>
            <a:r>
              <a:rPr lang="en-US" altLang="zh-CN" dirty="0">
                <a:latin typeface="方正黑体简体" panose="02010601030101010101" pitchFamily="2" charset="-122"/>
                <a:ea typeface="方正黑体简体" panose="02010601030101010101" pitchFamily="2" charset="-122"/>
                <a:sym typeface="方正黑体简体" panose="02010601030101010101" pitchFamily="2" charset="-122"/>
              </a:rPr>
              <a:t>.</a:t>
            </a:r>
            <a:endParaRPr lang="zh-CN" altLang="en-US" dirty="0">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10" presetClass="exit" presetSubtype="0" fill="hold" grpId="0" nodeType="afterEffect">
                                  <p:stCondLst>
                                    <p:cond delay="1500"/>
                                  </p:stCondLst>
                                  <p:childTnLst>
                                    <p:animEffect transition="out" filter="fade">
                                      <p:cBhvr>
                                        <p:cTn id="24" dur="500"/>
                                        <p:tgtEl>
                                          <p:spTgt spid="19"/>
                                        </p:tgtEl>
                                      </p:cBhvr>
                                    </p:animEffect>
                                    <p:set>
                                      <p:cBhvr>
                                        <p:cTn id="25" dur="1" fill="hold">
                                          <p:stCondLst>
                                            <p:cond delay="499"/>
                                          </p:stCondLst>
                                        </p:cTn>
                                        <p:tgtEl>
                                          <p:spTgt spid="19"/>
                                        </p:tgtEl>
                                        <p:attrNameLst>
                                          <p:attrName>style.visibility</p:attrName>
                                        </p:attrNameLst>
                                      </p:cBhvr>
                                      <p:to>
                                        <p:strVal val="hidden"/>
                                      </p:to>
                                    </p:set>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5" grpId="0" bldLvl="0" animBg="1"/>
      <p:bldP spid="5" grpId="1" animBg="1"/>
      <p:bldP spid="17" grpId="0" bldLvl="0" animBg="1"/>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土地供应及优惠措施</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pic>
        <p:nvPicPr>
          <p:cNvPr id="6" name="图片 5" descr="广东省发展改革委关于进一步明确我省优先发展产业的通知粤发改产业函〔2019〕397号 1_00"/>
          <p:cNvPicPr>
            <a:picLocks noChangeAspect="1"/>
          </p:cNvPicPr>
          <p:nvPr/>
        </p:nvPicPr>
        <p:blipFill>
          <a:blip r:embed="rId2"/>
          <a:stretch>
            <a:fillRect/>
          </a:stretch>
        </p:blipFill>
        <p:spPr>
          <a:xfrm>
            <a:off x="7260590" y="842010"/>
            <a:ext cx="3780790" cy="5366385"/>
          </a:xfrm>
          <a:prstGeom prst="rect">
            <a:avLst/>
          </a:prstGeom>
        </p:spPr>
      </p:pic>
      <p:sp>
        <p:nvSpPr>
          <p:cNvPr id="31" name="矩形 30"/>
          <p:cNvSpPr/>
          <p:nvPr/>
        </p:nvSpPr>
        <p:spPr>
          <a:xfrm>
            <a:off x="2611755" y="2108200"/>
            <a:ext cx="4515485" cy="105410"/>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3" name="TextBox 32"/>
          <p:cNvSpPr txBox="1"/>
          <p:nvPr/>
        </p:nvSpPr>
        <p:spPr>
          <a:xfrm>
            <a:off x="3077210" y="2274570"/>
            <a:ext cx="4050030" cy="2609215"/>
          </a:xfrm>
          <a:prstGeom prst="rect">
            <a:avLst/>
          </a:prstGeom>
          <a:noFill/>
        </p:spPr>
        <p:txBody>
          <a:bodyPr wrap="square" lIns="91472" tIns="45736" rIns="91472" bIns="45736" rtlCol="0">
            <a:spAutoFit/>
          </a:bodyPr>
          <a:lstStyle/>
          <a:p>
            <a:pPr>
              <a:lnSpc>
                <a:spcPct val="130000"/>
              </a:lnSpc>
            </a:pPr>
            <a:r>
              <a:rPr lang="zh-CN" altLang="en-US" dirty="0">
                <a:latin typeface="微软雅黑" panose="020B0503020204020204" charset="-122"/>
                <a:ea typeface="微软雅黑" panose="020B0503020204020204" charset="-122"/>
              </a:rPr>
              <a:t>纳入《广东省优先发展产业目录》且用地集约（容积率和建筑面积系数超过国家规定标准40%、投资强度增加10%以上）的，在不低于土地成本的前提下，确定土地出让底价时可按不低于出让地块所在地级别基准地价的</a:t>
            </a:r>
            <a:r>
              <a:rPr lang="zh-CN" altLang="en-US" b="1" dirty="0">
                <a:solidFill>
                  <a:srgbClr val="FF0000"/>
                </a:solidFill>
                <a:latin typeface="微软雅黑" panose="020B0503020204020204" charset="-122"/>
                <a:ea typeface="微软雅黑" panose="020B0503020204020204" charset="-122"/>
              </a:rPr>
              <a:t>70%</a:t>
            </a:r>
            <a:r>
              <a:rPr lang="zh-CN" altLang="en-US" dirty="0">
                <a:latin typeface="微软雅黑" panose="020B0503020204020204" charset="-122"/>
                <a:ea typeface="微软雅黑" panose="020B0503020204020204" charset="-122"/>
              </a:rPr>
              <a:t>执行。</a:t>
            </a:r>
          </a:p>
        </p:txBody>
      </p:sp>
      <p:grpSp>
        <p:nvGrpSpPr>
          <p:cNvPr id="2" name="组合 1"/>
          <p:cNvGrpSpPr/>
          <p:nvPr/>
        </p:nvGrpSpPr>
        <p:grpSpPr>
          <a:xfrm>
            <a:off x="1098550" y="1778000"/>
            <a:ext cx="1659890" cy="1658620"/>
            <a:chOff x="1730" y="2800"/>
            <a:chExt cx="2614" cy="2612"/>
          </a:xfrm>
        </p:grpSpPr>
        <p:sp>
          <p:nvSpPr>
            <p:cNvPr id="32" name="椭圆 64"/>
            <p:cNvSpPr>
              <a:spLocks noChangeArrowheads="1"/>
            </p:cNvSpPr>
            <p:nvPr/>
          </p:nvSpPr>
          <p:spPr bwMode="auto">
            <a:xfrm>
              <a:off x="1730" y="2800"/>
              <a:ext cx="2614" cy="2612"/>
            </a:xfrm>
            <a:prstGeom prst="ellipse">
              <a:avLst/>
            </a:prstGeom>
            <a:solidFill>
              <a:schemeClr val="accent1"/>
            </a:solidFill>
            <a:ln w="190500" cap="sq" cmpd="sng">
              <a:solidFill>
                <a:schemeClr val="bg1">
                  <a:lumMod val="65000"/>
                </a:schemeClr>
              </a:solidFill>
              <a:round/>
            </a:ln>
          </p:spPr>
          <p:txBody>
            <a:bodyPr lIns="91472" tIns="45736" rIns="91472" bIns="45736" anchor="ctr"/>
            <a:lstStyle/>
            <a:p>
              <a:pPr algn="ctr"/>
              <a:endParaRPr lang="zh-CN" altLang="zh-CN" sz="2800" b="1" dirty="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56" name="椭圆 47"/>
            <p:cNvSpPr>
              <a:spLocks noChangeAspect="1"/>
            </p:cNvSpPr>
            <p:nvPr/>
          </p:nvSpPr>
          <p:spPr>
            <a:xfrm>
              <a:off x="2560" y="3611"/>
              <a:ext cx="954" cy="991"/>
            </a:xfrm>
            <a:custGeom>
              <a:avLst/>
              <a:gdLst>
                <a:gd name="connsiteX0" fmla="*/ 19050 w 319088"/>
                <a:gd name="connsiteY0" fmla="*/ 260350 h 331788"/>
                <a:gd name="connsiteX1" fmla="*/ 237763 w 319088"/>
                <a:gd name="connsiteY1" fmla="*/ 260350 h 331788"/>
                <a:gd name="connsiteX2" fmla="*/ 251999 w 319088"/>
                <a:gd name="connsiteY2" fmla="*/ 265642 h 331788"/>
                <a:gd name="connsiteX3" fmla="*/ 257175 w 319088"/>
                <a:gd name="connsiteY3" fmla="*/ 280194 h 331788"/>
                <a:gd name="connsiteX4" fmla="*/ 236469 w 319088"/>
                <a:gd name="connsiteY4" fmla="*/ 300038 h 331788"/>
                <a:gd name="connsiteX5" fmla="*/ 19050 w 319088"/>
                <a:gd name="connsiteY5" fmla="*/ 300038 h 331788"/>
                <a:gd name="connsiteX6" fmla="*/ 19050 w 319088"/>
                <a:gd name="connsiteY6" fmla="*/ 260350 h 331788"/>
                <a:gd name="connsiteX7" fmla="*/ 9078 w 319088"/>
                <a:gd name="connsiteY7" fmla="*/ 228600 h 331788"/>
                <a:gd name="connsiteX8" fmla="*/ 239933 w 319088"/>
                <a:gd name="connsiteY8" fmla="*/ 228600 h 331788"/>
                <a:gd name="connsiteX9" fmla="*/ 290513 w 319088"/>
                <a:gd name="connsiteY9" fmla="*/ 280194 h 331788"/>
                <a:gd name="connsiteX10" fmla="*/ 237339 w 319088"/>
                <a:gd name="connsiteY10" fmla="*/ 331788 h 331788"/>
                <a:gd name="connsiteX11" fmla="*/ 9078 w 319088"/>
                <a:gd name="connsiteY11" fmla="*/ 331788 h 331788"/>
                <a:gd name="connsiteX12" fmla="*/ 0 w 319088"/>
                <a:gd name="connsiteY12" fmla="*/ 322759 h 331788"/>
                <a:gd name="connsiteX13" fmla="*/ 0 w 319088"/>
                <a:gd name="connsiteY13" fmla="*/ 318890 h 331788"/>
                <a:gd name="connsiteX14" fmla="*/ 9078 w 319088"/>
                <a:gd name="connsiteY14" fmla="*/ 311151 h 331788"/>
                <a:gd name="connsiteX15" fmla="*/ 237339 w 319088"/>
                <a:gd name="connsiteY15" fmla="*/ 311151 h 331788"/>
                <a:gd name="connsiteX16" fmla="*/ 261981 w 319088"/>
                <a:gd name="connsiteY16" fmla="*/ 299542 h 331788"/>
                <a:gd name="connsiteX17" fmla="*/ 268465 w 319088"/>
                <a:gd name="connsiteY17" fmla="*/ 280194 h 331788"/>
                <a:gd name="connsiteX18" fmla="*/ 261981 w 319088"/>
                <a:gd name="connsiteY18" fmla="*/ 262136 h 331788"/>
                <a:gd name="connsiteX19" fmla="*/ 238636 w 319088"/>
                <a:gd name="connsiteY19" fmla="*/ 250528 h 331788"/>
                <a:gd name="connsiteX20" fmla="*/ 9078 w 319088"/>
                <a:gd name="connsiteY20" fmla="*/ 250528 h 331788"/>
                <a:gd name="connsiteX21" fmla="*/ 0 w 319088"/>
                <a:gd name="connsiteY21" fmla="*/ 241499 h 331788"/>
                <a:gd name="connsiteX22" fmla="*/ 0 w 319088"/>
                <a:gd name="connsiteY22" fmla="*/ 237629 h 331788"/>
                <a:gd name="connsiteX23" fmla="*/ 9078 w 319088"/>
                <a:gd name="connsiteY23" fmla="*/ 228600 h 331788"/>
                <a:gd name="connsiteX24" fmla="*/ 79737 w 319088"/>
                <a:gd name="connsiteY24" fmla="*/ 146050 h 331788"/>
                <a:gd name="connsiteX25" fmla="*/ 298450 w 319088"/>
                <a:gd name="connsiteY25" fmla="*/ 146050 h 331788"/>
                <a:gd name="connsiteX26" fmla="*/ 298450 w 319088"/>
                <a:gd name="connsiteY26" fmla="*/ 187325 h 331788"/>
                <a:gd name="connsiteX27" fmla="*/ 81032 w 319088"/>
                <a:gd name="connsiteY27" fmla="*/ 187325 h 331788"/>
                <a:gd name="connsiteX28" fmla="*/ 60325 w 319088"/>
                <a:gd name="connsiteY28" fmla="*/ 167353 h 331788"/>
                <a:gd name="connsiteX29" fmla="*/ 65502 w 319088"/>
                <a:gd name="connsiteY29" fmla="*/ 152707 h 331788"/>
                <a:gd name="connsiteX30" fmla="*/ 79737 w 319088"/>
                <a:gd name="connsiteY30" fmla="*/ 146050 h 331788"/>
                <a:gd name="connsiteX31" fmla="*/ 80452 w 319088"/>
                <a:gd name="connsiteY31" fmla="*/ 115887 h 331788"/>
                <a:gd name="connsiteX32" fmla="*/ 310010 w 319088"/>
                <a:gd name="connsiteY32" fmla="*/ 115887 h 331788"/>
                <a:gd name="connsiteX33" fmla="*/ 319088 w 319088"/>
                <a:gd name="connsiteY33" fmla="*/ 124890 h 331788"/>
                <a:gd name="connsiteX34" fmla="*/ 319088 w 319088"/>
                <a:gd name="connsiteY34" fmla="*/ 127462 h 331788"/>
                <a:gd name="connsiteX35" fmla="*/ 310010 w 319088"/>
                <a:gd name="connsiteY35" fmla="*/ 136464 h 331788"/>
                <a:gd name="connsiteX36" fmla="*/ 80452 w 319088"/>
                <a:gd name="connsiteY36" fmla="*/ 136464 h 331788"/>
                <a:gd name="connsiteX37" fmla="*/ 57108 w 319088"/>
                <a:gd name="connsiteY37" fmla="*/ 148039 h 331788"/>
                <a:gd name="connsiteX38" fmla="*/ 50623 w 319088"/>
                <a:gd name="connsiteY38" fmla="*/ 167330 h 331788"/>
                <a:gd name="connsiteX39" fmla="*/ 57108 w 319088"/>
                <a:gd name="connsiteY39" fmla="*/ 185335 h 331788"/>
                <a:gd name="connsiteX40" fmla="*/ 81749 w 319088"/>
                <a:gd name="connsiteY40" fmla="*/ 196910 h 331788"/>
                <a:gd name="connsiteX41" fmla="*/ 310010 w 319088"/>
                <a:gd name="connsiteY41" fmla="*/ 196910 h 331788"/>
                <a:gd name="connsiteX42" fmla="*/ 319088 w 319088"/>
                <a:gd name="connsiteY42" fmla="*/ 205912 h 331788"/>
                <a:gd name="connsiteX43" fmla="*/ 319088 w 319088"/>
                <a:gd name="connsiteY43" fmla="*/ 208485 h 331788"/>
                <a:gd name="connsiteX44" fmla="*/ 310010 w 319088"/>
                <a:gd name="connsiteY44" fmla="*/ 217487 h 331788"/>
                <a:gd name="connsiteX45" fmla="*/ 79156 w 319088"/>
                <a:gd name="connsiteY45" fmla="*/ 217487 h 331788"/>
                <a:gd name="connsiteX46" fmla="*/ 28575 w 319088"/>
                <a:gd name="connsiteY46" fmla="*/ 167330 h 331788"/>
                <a:gd name="connsiteX47" fmla="*/ 80452 w 319088"/>
                <a:gd name="connsiteY47" fmla="*/ 115887 h 331788"/>
                <a:gd name="connsiteX48" fmla="*/ 38100 w 319088"/>
                <a:gd name="connsiteY48" fmla="*/ 33337 h 331788"/>
                <a:gd name="connsiteX49" fmla="*/ 256813 w 319088"/>
                <a:gd name="connsiteY49" fmla="*/ 33337 h 331788"/>
                <a:gd name="connsiteX50" fmla="*/ 271049 w 319088"/>
                <a:gd name="connsiteY50" fmla="*/ 38417 h 331788"/>
                <a:gd name="connsiteX51" fmla="*/ 276225 w 319088"/>
                <a:gd name="connsiteY51" fmla="*/ 52387 h 331788"/>
                <a:gd name="connsiteX52" fmla="*/ 256813 w 319088"/>
                <a:gd name="connsiteY52" fmla="*/ 71437 h 331788"/>
                <a:gd name="connsiteX53" fmla="*/ 38100 w 319088"/>
                <a:gd name="connsiteY53" fmla="*/ 71437 h 331788"/>
                <a:gd name="connsiteX54" fmla="*/ 38100 w 319088"/>
                <a:gd name="connsiteY54" fmla="*/ 33337 h 331788"/>
                <a:gd name="connsiteX55" fmla="*/ 26824 w 319088"/>
                <a:gd name="connsiteY55" fmla="*/ 0 h 331788"/>
                <a:gd name="connsiteX56" fmla="*/ 256150 w 319088"/>
                <a:gd name="connsiteY56" fmla="*/ 0 h 331788"/>
                <a:gd name="connsiteX57" fmla="*/ 307975 w 319088"/>
                <a:gd name="connsiteY57" fmla="*/ 52388 h 331788"/>
                <a:gd name="connsiteX58" fmla="*/ 256150 w 319088"/>
                <a:gd name="connsiteY58" fmla="*/ 104775 h 331788"/>
                <a:gd name="connsiteX59" fmla="*/ 26824 w 319088"/>
                <a:gd name="connsiteY59" fmla="*/ 104775 h 331788"/>
                <a:gd name="connsiteX60" fmla="*/ 19050 w 319088"/>
                <a:gd name="connsiteY60" fmla="*/ 95607 h 331788"/>
                <a:gd name="connsiteX61" fmla="*/ 19050 w 319088"/>
                <a:gd name="connsiteY61" fmla="*/ 91678 h 331788"/>
                <a:gd name="connsiteX62" fmla="*/ 26824 w 319088"/>
                <a:gd name="connsiteY62" fmla="*/ 82510 h 331788"/>
                <a:gd name="connsiteX63" fmla="*/ 256150 w 319088"/>
                <a:gd name="connsiteY63" fmla="*/ 82510 h 331788"/>
                <a:gd name="connsiteX64" fmla="*/ 280767 w 319088"/>
                <a:gd name="connsiteY64" fmla="*/ 70723 h 331788"/>
                <a:gd name="connsiteX65" fmla="*/ 287245 w 319088"/>
                <a:gd name="connsiteY65" fmla="*/ 52388 h 331788"/>
                <a:gd name="connsiteX66" fmla="*/ 280767 w 319088"/>
                <a:gd name="connsiteY66" fmla="*/ 32742 h 331788"/>
                <a:gd name="connsiteX67" fmla="*/ 256150 w 319088"/>
                <a:gd name="connsiteY67" fmla="*/ 20955 h 331788"/>
                <a:gd name="connsiteX68" fmla="*/ 26824 w 319088"/>
                <a:gd name="connsiteY68" fmla="*/ 20955 h 331788"/>
                <a:gd name="connsiteX69" fmla="*/ 19050 w 319088"/>
                <a:gd name="connsiteY69" fmla="*/ 13097 h 331788"/>
                <a:gd name="connsiteX70" fmla="*/ 19050 w 319088"/>
                <a:gd name="connsiteY70" fmla="*/ 9168 h 331788"/>
                <a:gd name="connsiteX71" fmla="*/ 26824 w 319088"/>
                <a:gd name="connsiteY7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19088" h="331788">
                  <a:moveTo>
                    <a:pt x="19050" y="260350"/>
                  </a:moveTo>
                  <a:cubicBezTo>
                    <a:pt x="19050" y="260350"/>
                    <a:pt x="19050" y="260350"/>
                    <a:pt x="237763" y="260350"/>
                  </a:cubicBezTo>
                  <a:cubicBezTo>
                    <a:pt x="242939" y="260350"/>
                    <a:pt x="248116" y="262996"/>
                    <a:pt x="251999" y="265642"/>
                  </a:cubicBezTo>
                  <a:cubicBezTo>
                    <a:pt x="254587" y="269611"/>
                    <a:pt x="257175" y="274902"/>
                    <a:pt x="257175" y="280194"/>
                  </a:cubicBezTo>
                  <a:cubicBezTo>
                    <a:pt x="257175" y="292101"/>
                    <a:pt x="248116" y="300038"/>
                    <a:pt x="236469" y="300038"/>
                  </a:cubicBezTo>
                  <a:cubicBezTo>
                    <a:pt x="236469" y="300038"/>
                    <a:pt x="236469" y="300038"/>
                    <a:pt x="19050" y="300038"/>
                  </a:cubicBezTo>
                  <a:cubicBezTo>
                    <a:pt x="19050" y="300038"/>
                    <a:pt x="19050" y="300038"/>
                    <a:pt x="19050" y="260350"/>
                  </a:cubicBezTo>
                  <a:close/>
                  <a:moveTo>
                    <a:pt x="9078" y="228600"/>
                  </a:moveTo>
                  <a:cubicBezTo>
                    <a:pt x="9078" y="228600"/>
                    <a:pt x="9078" y="228600"/>
                    <a:pt x="239933" y="228600"/>
                  </a:cubicBezTo>
                  <a:cubicBezTo>
                    <a:pt x="267168" y="229890"/>
                    <a:pt x="290513" y="253107"/>
                    <a:pt x="290513" y="280194"/>
                  </a:cubicBezTo>
                  <a:cubicBezTo>
                    <a:pt x="289216" y="308571"/>
                    <a:pt x="265871" y="331788"/>
                    <a:pt x="237339" y="331788"/>
                  </a:cubicBezTo>
                  <a:cubicBezTo>
                    <a:pt x="237339" y="331788"/>
                    <a:pt x="237339" y="331788"/>
                    <a:pt x="9078" y="331788"/>
                  </a:cubicBezTo>
                  <a:cubicBezTo>
                    <a:pt x="3891" y="331788"/>
                    <a:pt x="0" y="327919"/>
                    <a:pt x="0" y="322759"/>
                  </a:cubicBezTo>
                  <a:cubicBezTo>
                    <a:pt x="0" y="322759"/>
                    <a:pt x="0" y="322759"/>
                    <a:pt x="0" y="318890"/>
                  </a:cubicBezTo>
                  <a:cubicBezTo>
                    <a:pt x="0" y="315020"/>
                    <a:pt x="3891" y="311151"/>
                    <a:pt x="9078" y="311151"/>
                  </a:cubicBezTo>
                  <a:cubicBezTo>
                    <a:pt x="9078" y="311151"/>
                    <a:pt x="9078" y="311151"/>
                    <a:pt x="237339" y="311151"/>
                  </a:cubicBezTo>
                  <a:cubicBezTo>
                    <a:pt x="247714" y="311151"/>
                    <a:pt x="256793" y="305991"/>
                    <a:pt x="261981" y="299542"/>
                  </a:cubicBezTo>
                  <a:cubicBezTo>
                    <a:pt x="265871" y="294382"/>
                    <a:pt x="268465" y="287933"/>
                    <a:pt x="268465" y="280194"/>
                  </a:cubicBezTo>
                  <a:cubicBezTo>
                    <a:pt x="268465" y="273745"/>
                    <a:pt x="265871" y="267296"/>
                    <a:pt x="261981" y="262136"/>
                  </a:cubicBezTo>
                  <a:cubicBezTo>
                    <a:pt x="256793" y="254397"/>
                    <a:pt x="247714" y="250528"/>
                    <a:pt x="238636" y="250528"/>
                  </a:cubicBezTo>
                  <a:cubicBezTo>
                    <a:pt x="238636" y="250528"/>
                    <a:pt x="238636" y="250528"/>
                    <a:pt x="9078" y="250528"/>
                  </a:cubicBezTo>
                  <a:cubicBezTo>
                    <a:pt x="3891" y="250528"/>
                    <a:pt x="0" y="246658"/>
                    <a:pt x="0" y="241499"/>
                  </a:cubicBezTo>
                  <a:cubicBezTo>
                    <a:pt x="0" y="241499"/>
                    <a:pt x="0" y="241499"/>
                    <a:pt x="0" y="237629"/>
                  </a:cubicBezTo>
                  <a:cubicBezTo>
                    <a:pt x="0" y="232470"/>
                    <a:pt x="3891" y="228600"/>
                    <a:pt x="9078" y="228600"/>
                  </a:cubicBezTo>
                  <a:close/>
                  <a:moveTo>
                    <a:pt x="79737" y="146050"/>
                  </a:moveTo>
                  <a:cubicBezTo>
                    <a:pt x="79737" y="146050"/>
                    <a:pt x="79737" y="146050"/>
                    <a:pt x="298450" y="146050"/>
                  </a:cubicBezTo>
                  <a:cubicBezTo>
                    <a:pt x="298450" y="146050"/>
                    <a:pt x="298450" y="146050"/>
                    <a:pt x="298450" y="187325"/>
                  </a:cubicBezTo>
                  <a:cubicBezTo>
                    <a:pt x="298450" y="187325"/>
                    <a:pt x="298450" y="187325"/>
                    <a:pt x="81032" y="187325"/>
                  </a:cubicBezTo>
                  <a:cubicBezTo>
                    <a:pt x="69384" y="187325"/>
                    <a:pt x="60325" y="178005"/>
                    <a:pt x="60325" y="167353"/>
                  </a:cubicBezTo>
                  <a:cubicBezTo>
                    <a:pt x="60325" y="160696"/>
                    <a:pt x="62913" y="156702"/>
                    <a:pt x="65502" y="152707"/>
                  </a:cubicBezTo>
                  <a:cubicBezTo>
                    <a:pt x="69384" y="148713"/>
                    <a:pt x="74561" y="146050"/>
                    <a:pt x="79737" y="146050"/>
                  </a:cubicBezTo>
                  <a:close/>
                  <a:moveTo>
                    <a:pt x="80452" y="115887"/>
                  </a:moveTo>
                  <a:cubicBezTo>
                    <a:pt x="80452" y="115887"/>
                    <a:pt x="80452" y="115887"/>
                    <a:pt x="310010" y="115887"/>
                  </a:cubicBezTo>
                  <a:cubicBezTo>
                    <a:pt x="315197" y="115887"/>
                    <a:pt x="319088" y="119745"/>
                    <a:pt x="319088" y="124890"/>
                  </a:cubicBezTo>
                  <a:cubicBezTo>
                    <a:pt x="319088" y="124890"/>
                    <a:pt x="319088" y="124890"/>
                    <a:pt x="319088" y="127462"/>
                  </a:cubicBezTo>
                  <a:cubicBezTo>
                    <a:pt x="319088" y="132606"/>
                    <a:pt x="315197" y="136464"/>
                    <a:pt x="310010" y="136464"/>
                  </a:cubicBezTo>
                  <a:cubicBezTo>
                    <a:pt x="310010" y="136464"/>
                    <a:pt x="310010" y="136464"/>
                    <a:pt x="80452" y="136464"/>
                  </a:cubicBezTo>
                  <a:cubicBezTo>
                    <a:pt x="71374" y="136464"/>
                    <a:pt x="62295" y="141609"/>
                    <a:pt x="57108" y="148039"/>
                  </a:cubicBezTo>
                  <a:cubicBezTo>
                    <a:pt x="53217" y="153183"/>
                    <a:pt x="50623" y="159614"/>
                    <a:pt x="50623" y="167330"/>
                  </a:cubicBezTo>
                  <a:cubicBezTo>
                    <a:pt x="50623" y="173761"/>
                    <a:pt x="53217" y="180191"/>
                    <a:pt x="57108" y="185335"/>
                  </a:cubicBezTo>
                  <a:cubicBezTo>
                    <a:pt x="62295" y="191766"/>
                    <a:pt x="71374" y="196910"/>
                    <a:pt x="81749" y="196910"/>
                  </a:cubicBezTo>
                  <a:cubicBezTo>
                    <a:pt x="81749" y="196910"/>
                    <a:pt x="81749" y="196910"/>
                    <a:pt x="310010" y="196910"/>
                  </a:cubicBezTo>
                  <a:cubicBezTo>
                    <a:pt x="315197" y="196910"/>
                    <a:pt x="319088" y="200768"/>
                    <a:pt x="319088" y="205912"/>
                  </a:cubicBezTo>
                  <a:cubicBezTo>
                    <a:pt x="319088" y="205912"/>
                    <a:pt x="319088" y="205912"/>
                    <a:pt x="319088" y="208485"/>
                  </a:cubicBezTo>
                  <a:cubicBezTo>
                    <a:pt x="319088" y="213629"/>
                    <a:pt x="315197" y="217487"/>
                    <a:pt x="310010" y="217487"/>
                  </a:cubicBezTo>
                  <a:cubicBezTo>
                    <a:pt x="310010" y="217487"/>
                    <a:pt x="80452" y="217487"/>
                    <a:pt x="79156" y="217487"/>
                  </a:cubicBezTo>
                  <a:cubicBezTo>
                    <a:pt x="51920" y="217487"/>
                    <a:pt x="29872" y="194338"/>
                    <a:pt x="28575" y="167330"/>
                  </a:cubicBezTo>
                  <a:cubicBezTo>
                    <a:pt x="28575" y="139036"/>
                    <a:pt x="51920" y="115887"/>
                    <a:pt x="80452" y="115887"/>
                  </a:cubicBezTo>
                  <a:close/>
                  <a:moveTo>
                    <a:pt x="38100" y="33337"/>
                  </a:moveTo>
                  <a:cubicBezTo>
                    <a:pt x="38100" y="33337"/>
                    <a:pt x="38100" y="33337"/>
                    <a:pt x="256813" y="33337"/>
                  </a:cubicBezTo>
                  <a:cubicBezTo>
                    <a:pt x="261989" y="33337"/>
                    <a:pt x="267166" y="34607"/>
                    <a:pt x="271049" y="38417"/>
                  </a:cubicBezTo>
                  <a:cubicBezTo>
                    <a:pt x="274931" y="42227"/>
                    <a:pt x="276225" y="47307"/>
                    <a:pt x="276225" y="52387"/>
                  </a:cubicBezTo>
                  <a:cubicBezTo>
                    <a:pt x="276225" y="62547"/>
                    <a:pt x="267166" y="71437"/>
                    <a:pt x="256813" y="71437"/>
                  </a:cubicBezTo>
                  <a:cubicBezTo>
                    <a:pt x="256813" y="71437"/>
                    <a:pt x="256813" y="71437"/>
                    <a:pt x="38100" y="71437"/>
                  </a:cubicBezTo>
                  <a:cubicBezTo>
                    <a:pt x="38100" y="71437"/>
                    <a:pt x="38100" y="71437"/>
                    <a:pt x="38100" y="33337"/>
                  </a:cubicBezTo>
                  <a:close/>
                  <a:moveTo>
                    <a:pt x="26824" y="0"/>
                  </a:moveTo>
                  <a:cubicBezTo>
                    <a:pt x="26824" y="0"/>
                    <a:pt x="26824" y="0"/>
                    <a:pt x="256150" y="0"/>
                  </a:cubicBezTo>
                  <a:cubicBezTo>
                    <a:pt x="284654" y="0"/>
                    <a:pt x="307975" y="23575"/>
                    <a:pt x="307975" y="52388"/>
                  </a:cubicBezTo>
                  <a:cubicBezTo>
                    <a:pt x="307975" y="81201"/>
                    <a:pt x="284654" y="104775"/>
                    <a:pt x="256150" y="104775"/>
                  </a:cubicBezTo>
                  <a:cubicBezTo>
                    <a:pt x="256150" y="104775"/>
                    <a:pt x="256150" y="104775"/>
                    <a:pt x="26824" y="104775"/>
                  </a:cubicBezTo>
                  <a:cubicBezTo>
                    <a:pt x="22937" y="104775"/>
                    <a:pt x="19050" y="100846"/>
                    <a:pt x="19050" y="95607"/>
                  </a:cubicBezTo>
                  <a:cubicBezTo>
                    <a:pt x="19050" y="95607"/>
                    <a:pt x="19050" y="95607"/>
                    <a:pt x="19050" y="91678"/>
                  </a:cubicBezTo>
                  <a:cubicBezTo>
                    <a:pt x="19050" y="86440"/>
                    <a:pt x="22937" y="82510"/>
                    <a:pt x="26824" y="82510"/>
                  </a:cubicBezTo>
                  <a:lnTo>
                    <a:pt x="256150" y="82510"/>
                  </a:lnTo>
                  <a:cubicBezTo>
                    <a:pt x="265219" y="82510"/>
                    <a:pt x="274289" y="78581"/>
                    <a:pt x="280767" y="70723"/>
                  </a:cubicBezTo>
                  <a:cubicBezTo>
                    <a:pt x="284654" y="65485"/>
                    <a:pt x="287245" y="58936"/>
                    <a:pt x="287245" y="52388"/>
                  </a:cubicBezTo>
                  <a:cubicBezTo>
                    <a:pt x="287245" y="45839"/>
                    <a:pt x="284654" y="37981"/>
                    <a:pt x="280767" y="32742"/>
                  </a:cubicBezTo>
                  <a:cubicBezTo>
                    <a:pt x="274289" y="26194"/>
                    <a:pt x="266515" y="20955"/>
                    <a:pt x="256150" y="20955"/>
                  </a:cubicBezTo>
                  <a:cubicBezTo>
                    <a:pt x="256150" y="20955"/>
                    <a:pt x="256150" y="20955"/>
                    <a:pt x="26824" y="20955"/>
                  </a:cubicBezTo>
                  <a:cubicBezTo>
                    <a:pt x="22937" y="20955"/>
                    <a:pt x="19050" y="17026"/>
                    <a:pt x="19050" y="13097"/>
                  </a:cubicBezTo>
                  <a:cubicBezTo>
                    <a:pt x="19050" y="13097"/>
                    <a:pt x="19050" y="13097"/>
                    <a:pt x="19050" y="9168"/>
                  </a:cubicBezTo>
                  <a:cubicBezTo>
                    <a:pt x="19050" y="3929"/>
                    <a:pt x="22937" y="0"/>
                    <a:pt x="268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sp>
        <p:nvSpPr>
          <p:cNvPr id="3" name="圆角矩形 2"/>
          <p:cNvSpPr/>
          <p:nvPr/>
        </p:nvSpPr>
        <p:spPr>
          <a:xfrm>
            <a:off x="0" y="681355"/>
            <a:ext cx="1617345" cy="4025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0795" y="65214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01</a:t>
            </a:r>
          </a:p>
        </p:txBody>
      </p:sp>
      <p:sp>
        <p:nvSpPr>
          <p:cNvPr id="27" name="文本框"/>
          <p:cNvSpPr txBox="1"/>
          <p:nvPr/>
        </p:nvSpPr>
        <p:spPr>
          <a:xfrm>
            <a:off x="551180" y="713740"/>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奖励标准</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500" fill="hold">
                                          <p:stCondLst>
                                            <p:cond delay="0"/>
                                          </p:stCondLst>
                                        </p:cTn>
                                        <p:tgtEl>
                                          <p:spTgt spid="2"/>
                                        </p:tgtEl>
                                        <p:attrNameLst>
                                          <p:attrName>style.visibility</p:attrName>
                                        </p:attrNameLst>
                                      </p:cBhvr>
                                      <p:to>
                                        <p:strVal val="visible"/>
                                      </p:to>
                                    </p:set>
                                    <p:animEffect transition="in" filter="wheel(1)">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par>
                          <p:cTn id="16" fill="hold">
                            <p:stCondLst>
                              <p:cond delay="1500"/>
                            </p:stCondLst>
                            <p:childTnLst>
                              <p:par>
                                <p:cTn id="17" presetID="18" presetClass="entr" presetSubtype="6" fill="hold" grpId="1"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strips(downRight)">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3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AutoShape 3"/>
          <p:cNvSpPr>
            <a:spLocks noChangeAspect="1" noChangeArrowheads="1" noTextEdit="1"/>
          </p:cNvSpPr>
          <p:nvPr>
            <p:custDataLst>
              <p:tags r:id="rId2"/>
            </p:custDataLst>
          </p:nvPr>
        </p:nvSpPr>
        <p:spPr bwMode="auto">
          <a:xfrm>
            <a:off x="793115" y="180530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2" name="文本框"/>
          <p:cNvSpPr txBox="1"/>
          <p:nvPr/>
        </p:nvSpPr>
        <p:spPr>
          <a:xfrm>
            <a:off x="1149985" y="238315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26" name="文本框 25"/>
          <p:cNvSpPr txBox="1"/>
          <p:nvPr userDrawn="1"/>
        </p:nvSpPr>
        <p:spPr>
          <a:xfrm>
            <a:off x="1593850" y="1625600"/>
            <a:ext cx="9610725" cy="1565910"/>
          </a:xfrm>
          <a:prstGeom prst="rect">
            <a:avLst/>
          </a:prstGeom>
          <a:noFill/>
        </p:spPr>
        <p:txBody>
          <a:bodyPr vert="horz" wrap="square" rtlCol="0">
            <a:spAutoFit/>
          </a:bodyPr>
          <a:lstStyle/>
          <a:p>
            <a:pPr marL="285750" indent="-285750" algn="l">
              <a:lnSpc>
                <a:spcPct val="16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奖励申报</a:t>
            </a:r>
            <a:r>
              <a:rPr lang="zh-CN" altLang="en-US" sz="1200" dirty="0" smtClean="0">
                <a:latin typeface="微软雅黑" panose="020B0503020204020204" charset="-122"/>
                <a:ea typeface="微软雅黑" panose="020B0503020204020204" charset="-122"/>
                <a:cs typeface="微软雅黑" panose="020B0503020204020204" charset="-122"/>
                <a:sym typeface="+mn-ea"/>
              </a:rPr>
              <a:t>表。</a:t>
            </a:r>
            <a:endParaRPr lang="zh-CN" altLang="en-US" sz="1200" dirty="0">
              <a:latin typeface="微软雅黑" panose="020B0503020204020204" charset="-122"/>
              <a:ea typeface="微软雅黑" panose="020B0503020204020204" charset="-122"/>
              <a:cs typeface="微软雅黑" panose="020B0503020204020204" charset="-122"/>
              <a:sym typeface="+mn-ea"/>
            </a:endParaRPr>
          </a:p>
          <a:p>
            <a:pPr marL="285750" indent="-285750" algn="l">
              <a:lnSpc>
                <a:spcPct val="16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申报</a:t>
            </a:r>
            <a:r>
              <a:rPr lang="zh-CN" altLang="en-US" sz="1200" dirty="0" smtClean="0">
                <a:latin typeface="微软雅黑" panose="020B0503020204020204" charset="-122"/>
                <a:ea typeface="微软雅黑" panose="020B0503020204020204" charset="-122"/>
                <a:cs typeface="微软雅黑" panose="020B0503020204020204" charset="-122"/>
                <a:sym typeface="+mn-ea"/>
              </a:rPr>
              <a:t>声明书。</a:t>
            </a:r>
            <a:endParaRPr lang="zh-CN" altLang="en-US" sz="1200" dirty="0">
              <a:latin typeface="微软雅黑" panose="020B0503020204020204" charset="-122"/>
              <a:ea typeface="微软雅黑" panose="020B0503020204020204" charset="-122"/>
              <a:cs typeface="微软雅黑" panose="020B0503020204020204" charset="-122"/>
              <a:sym typeface="+mn-ea"/>
            </a:endParaRPr>
          </a:p>
          <a:p>
            <a:pPr marL="285750" indent="-285750" algn="l">
              <a:lnSpc>
                <a:spcPct val="16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投资协议书（增资扩产项目可不提供）、发展改革或工业和信息化部门备案证复印件（协议签订时间、备案证日期为2021年1月1日后</a:t>
            </a:r>
            <a:r>
              <a:rPr lang="zh-CN" altLang="en-US" sz="1200" dirty="0" smtClean="0">
                <a:latin typeface="微软雅黑" panose="020B0503020204020204" charset="-122"/>
                <a:ea typeface="微软雅黑" panose="020B0503020204020204" charset="-122"/>
                <a:cs typeface="微软雅黑" panose="020B0503020204020204" charset="-122"/>
                <a:sym typeface="+mn-ea"/>
              </a:rPr>
              <a:t>）。</a:t>
            </a:r>
            <a:endParaRPr lang="zh-CN" altLang="en-US" sz="1200" dirty="0">
              <a:latin typeface="微软雅黑" panose="020B0503020204020204" charset="-122"/>
              <a:ea typeface="微软雅黑" panose="020B0503020204020204" charset="-122"/>
              <a:cs typeface="微软雅黑" panose="020B0503020204020204" charset="-122"/>
              <a:sym typeface="+mn-ea"/>
            </a:endParaRPr>
          </a:p>
          <a:p>
            <a:pPr marL="285750" indent="-285750" algn="l">
              <a:lnSpc>
                <a:spcPct val="16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企业营业执照</a:t>
            </a:r>
            <a:r>
              <a:rPr lang="zh-CN" altLang="en-US" sz="1200" dirty="0" smtClean="0">
                <a:latin typeface="微软雅黑" panose="020B0503020204020204" charset="-122"/>
                <a:ea typeface="微软雅黑" panose="020B0503020204020204" charset="-122"/>
                <a:cs typeface="微软雅黑" panose="020B0503020204020204" charset="-122"/>
                <a:sym typeface="+mn-ea"/>
              </a:rPr>
              <a:t>复印件。</a:t>
            </a:r>
            <a:endParaRPr lang="zh-CN" altLang="en-US" sz="1200" dirty="0">
              <a:latin typeface="微软雅黑" panose="020B0503020204020204" charset="-122"/>
              <a:ea typeface="微软雅黑" panose="020B0503020204020204" charset="-122"/>
              <a:cs typeface="微软雅黑" panose="020B0503020204020204" charset="-122"/>
              <a:sym typeface="+mn-ea"/>
            </a:endParaRPr>
          </a:p>
          <a:p>
            <a:pPr marL="285750" indent="-285750" algn="l">
              <a:lnSpc>
                <a:spcPct val="16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企业承诺</a:t>
            </a:r>
            <a:r>
              <a:rPr lang="zh-CN" altLang="en-US" sz="1200" dirty="0" smtClean="0">
                <a:latin typeface="微软雅黑" panose="020B0503020204020204" charset="-122"/>
                <a:ea typeface="微软雅黑" panose="020B0503020204020204" charset="-122"/>
                <a:cs typeface="微软雅黑" panose="020B0503020204020204" charset="-122"/>
                <a:sym typeface="+mn-ea"/>
              </a:rPr>
              <a:t>书。</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 name="矩形 1"/>
          <p:cNvSpPr/>
          <p:nvPr/>
        </p:nvSpPr>
        <p:spPr>
          <a:xfrm>
            <a:off x="919480" y="1372870"/>
            <a:ext cx="10353040" cy="20713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664075" y="1078865"/>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p:cNvSpPr txBox="1"/>
          <p:nvPr/>
        </p:nvSpPr>
        <p:spPr>
          <a:xfrm>
            <a:off x="5284470" y="1175385"/>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申报提交材料</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3" name="文本框 22"/>
          <p:cNvSpPr txBox="1"/>
          <p:nvPr/>
        </p:nvSpPr>
        <p:spPr>
          <a:xfrm>
            <a:off x="4722495" y="111379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02</a:t>
            </a:r>
          </a:p>
        </p:txBody>
      </p:sp>
      <p:sp>
        <p:nvSpPr>
          <p:cNvPr id="31" name="单圆角矩形 30"/>
          <p:cNvSpPr/>
          <p:nvPr/>
        </p:nvSpPr>
        <p:spPr>
          <a:xfrm>
            <a:off x="360680" y="1776095"/>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descr="公司"/>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57505" y="1805305"/>
            <a:ext cx="1036320" cy="1036320"/>
          </a:xfrm>
          <a:prstGeom prst="rect">
            <a:avLst/>
          </a:prstGeom>
        </p:spPr>
      </p:pic>
      <p:sp>
        <p:nvSpPr>
          <p:cNvPr id="9" name="AutoShape 3"/>
          <p:cNvSpPr>
            <a:spLocks noChangeAspect="1" noChangeArrowheads="1" noTextEdit="1"/>
          </p:cNvSpPr>
          <p:nvPr>
            <p:custDataLst>
              <p:tags r:id="rId3"/>
            </p:custDataLst>
          </p:nvPr>
        </p:nvSpPr>
        <p:spPr bwMode="auto">
          <a:xfrm>
            <a:off x="793115" y="462788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49985" y="520573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593850" y="4728845"/>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由项目落户所在地经济发展部门负责</a:t>
            </a:r>
            <a:r>
              <a:rPr lang="zh-CN" altLang="en-US" sz="1200" dirty="0" smtClean="0">
                <a:latin typeface="微软雅黑" panose="020B0503020204020204" charset="-122"/>
                <a:ea typeface="微软雅黑" panose="020B0503020204020204" charset="-122"/>
                <a:cs typeface="微软雅黑" panose="020B0503020204020204" charset="-122"/>
                <a:sym typeface="+mn-ea"/>
              </a:rPr>
              <a:t>受理。</a:t>
            </a:r>
            <a:endParaRPr lang="zh-CN" altLang="en-US" sz="1200" dirty="0">
              <a:latin typeface="微软雅黑" panose="020B0503020204020204" charset="-122"/>
              <a:ea typeface="微软雅黑" panose="020B0503020204020204" charset="-122"/>
              <a:cs typeface="微软雅黑" panose="020B0503020204020204" charset="-122"/>
              <a:sym typeface="+mn-ea"/>
            </a:endParaRPr>
          </a:p>
        </p:txBody>
      </p:sp>
      <p:sp>
        <p:nvSpPr>
          <p:cNvPr id="14" name="矩形 13"/>
          <p:cNvSpPr/>
          <p:nvPr/>
        </p:nvSpPr>
        <p:spPr>
          <a:xfrm>
            <a:off x="919480" y="4195445"/>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64075" y="3901440"/>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84470" y="3997960"/>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受理部门</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9" name="矩形 28"/>
          <p:cNvSpPr/>
          <p:nvPr/>
        </p:nvSpPr>
        <p:spPr>
          <a:xfrm>
            <a:off x="421958" y="4462145"/>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722495" y="393636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03</a:t>
            </a:r>
          </a:p>
        </p:txBody>
      </p:sp>
      <p:pic>
        <p:nvPicPr>
          <p:cNvPr id="21" name="图片 20" descr="D:\共享\日常工作模板\图标\法人代表.svg法人代表"/>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3235" y="4515168"/>
            <a:ext cx="840740" cy="84074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9" name="AutoShape 3"/>
          <p:cNvSpPr>
            <a:spLocks noChangeAspect="1" noChangeArrowheads="1" noTextEdit="1"/>
          </p:cNvSpPr>
          <p:nvPr>
            <p:custDataLst>
              <p:tags r:id="rId2"/>
            </p:custDataLst>
          </p:nvPr>
        </p:nvSpPr>
        <p:spPr bwMode="auto">
          <a:xfrm>
            <a:off x="760730" y="213677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17600" y="271462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561465" y="2237105"/>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按项目实际情况随时</a:t>
            </a:r>
            <a:r>
              <a:rPr lang="zh-CN" altLang="en-US" sz="1200" dirty="0" smtClean="0">
                <a:latin typeface="微软雅黑" panose="020B0503020204020204" charset="-122"/>
                <a:ea typeface="微软雅黑" panose="020B0503020204020204" charset="-122"/>
                <a:cs typeface="微软雅黑" panose="020B0503020204020204" charset="-122"/>
                <a:sym typeface="+mn-ea"/>
              </a:rPr>
              <a:t>申报。</a:t>
            </a:r>
            <a:endParaRPr lang="zh-CN" altLang="en-US" sz="1200" dirty="0">
              <a:latin typeface="微软雅黑" panose="020B0503020204020204" charset="-122"/>
              <a:ea typeface="微软雅黑" panose="020B0503020204020204" charset="-122"/>
              <a:cs typeface="微软雅黑" panose="020B0503020204020204" charset="-122"/>
              <a:sym typeface="+mn-ea"/>
            </a:endParaRPr>
          </a:p>
        </p:txBody>
      </p:sp>
      <p:sp>
        <p:nvSpPr>
          <p:cNvPr id="14" name="矩形 13"/>
          <p:cNvSpPr/>
          <p:nvPr/>
        </p:nvSpPr>
        <p:spPr>
          <a:xfrm>
            <a:off x="887095" y="1704340"/>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31690" y="1410335"/>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52085" y="1506855"/>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申报时间</a:t>
            </a:r>
          </a:p>
        </p:txBody>
      </p:sp>
      <p:sp>
        <p:nvSpPr>
          <p:cNvPr id="29" name="矩形 28"/>
          <p:cNvSpPr/>
          <p:nvPr/>
        </p:nvSpPr>
        <p:spPr>
          <a:xfrm>
            <a:off x="389890" y="1971040"/>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90110" y="144526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04</a:t>
            </a:r>
          </a:p>
        </p:txBody>
      </p:sp>
      <p:pic>
        <p:nvPicPr>
          <p:cNvPr id="21" name="图片 20" descr="D:\共享\日常工作模板\图标\时间(1).svg时间(1)"/>
          <p:cNvPicPr>
            <a:picLocks noChangeAspect="1"/>
          </p:cNvPicPr>
          <p:nvPr/>
        </p:nvPicPr>
        <p:blipFill>
          <a:blip r:embed="rId5">
            <a:extLst>
              <a:ext uri="{96DAC541-7B7A-43D3-8B79-37D633B846F1}">
                <asvg:svgBlip xmlns:asvg="http://schemas.microsoft.com/office/drawing/2016/SVG/main" xmlns="" r:embed="rId6"/>
              </a:ext>
            </a:extLst>
          </a:blip>
          <a:srcRect/>
          <a:stretch>
            <a:fillRect/>
          </a:stretch>
        </p:blipFill>
        <p:spPr>
          <a:xfrm>
            <a:off x="451168" y="2024063"/>
            <a:ext cx="840105" cy="840105"/>
          </a:xfrm>
          <a:prstGeom prst="rect">
            <a:avLst/>
          </a:prstGeom>
        </p:spPr>
      </p:pic>
      <p:sp>
        <p:nvSpPr>
          <p:cNvPr id="7" name="AutoShape 3"/>
          <p:cNvSpPr>
            <a:spLocks noChangeAspect="1" noChangeArrowheads="1" noTextEdit="1"/>
          </p:cNvSpPr>
          <p:nvPr>
            <p:custDataLst>
              <p:tags r:id="rId3"/>
            </p:custDataLst>
          </p:nvPr>
        </p:nvSpPr>
        <p:spPr bwMode="auto">
          <a:xfrm>
            <a:off x="793115" y="454279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5" name="文本框"/>
          <p:cNvSpPr txBox="1"/>
          <p:nvPr/>
        </p:nvSpPr>
        <p:spPr>
          <a:xfrm>
            <a:off x="1149985" y="512064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8" name="文本框 17"/>
          <p:cNvSpPr txBox="1"/>
          <p:nvPr userDrawn="1"/>
        </p:nvSpPr>
        <p:spPr>
          <a:xfrm>
            <a:off x="1594485" y="4513580"/>
            <a:ext cx="9328785" cy="1031875"/>
          </a:xfrm>
          <a:prstGeom prst="rect">
            <a:avLst/>
          </a:prstGeom>
          <a:noFill/>
        </p:spPr>
        <p:txBody>
          <a:bodyPr vert="horz" wrap="square" rtlCol="0">
            <a:spAutoFit/>
          </a:bodyPr>
          <a:lstStyle/>
          <a:p>
            <a:pPr marL="285750" indent="-285750" algn="l">
              <a:lnSpc>
                <a:spcPct val="17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由企业在土地招排挂前向项目落户所在地经济发展部门提出</a:t>
            </a:r>
            <a:r>
              <a:rPr lang="zh-CN" altLang="en-US" sz="1200" smtClean="0">
                <a:latin typeface="微软雅黑" panose="020B0503020204020204" charset="-122"/>
                <a:ea typeface="微软雅黑" panose="020B0503020204020204" charset="-122"/>
                <a:cs typeface="微软雅黑" panose="020B0503020204020204" charset="-122"/>
                <a:sym typeface="+mn-ea"/>
              </a:rPr>
              <a:t>申请。</a:t>
            </a:r>
            <a:endParaRPr lang="zh-CN" altLang="en-US" sz="1200">
              <a:latin typeface="微软雅黑" panose="020B0503020204020204" charset="-122"/>
              <a:ea typeface="微软雅黑" panose="020B0503020204020204" charset="-122"/>
              <a:cs typeface="微软雅黑" panose="020B0503020204020204" charset="-122"/>
              <a:sym typeface="+mn-ea"/>
            </a:endParaRPr>
          </a:p>
          <a:p>
            <a:pPr marL="285750" indent="-285750" algn="l">
              <a:lnSpc>
                <a:spcPct val="170000"/>
              </a:lnSpc>
              <a:buClr>
                <a:srgbClr val="023D6A"/>
              </a:buClr>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各镇（街）经济发展部门收到企业申报材料后，对企业申报材料的真实性、完整性进行审核。审核后将企业申报材料报市科工商务局，由市科工商务局对企业申报材料进行复核并出具相关意见。市自然资源局根据有关规定编制供地方案报市政府审批。</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9" name="矩形 18"/>
          <p:cNvSpPr/>
          <p:nvPr/>
        </p:nvSpPr>
        <p:spPr>
          <a:xfrm>
            <a:off x="919480" y="4110355"/>
            <a:ext cx="10353040" cy="20713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4664075" y="3816350"/>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p:cNvSpPr txBox="1"/>
          <p:nvPr/>
        </p:nvSpPr>
        <p:spPr>
          <a:xfrm>
            <a:off x="5284470" y="3895090"/>
            <a:ext cx="136969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审核程序</a:t>
            </a:r>
          </a:p>
        </p:txBody>
      </p:sp>
      <p:sp>
        <p:nvSpPr>
          <p:cNvPr id="25" name="文本框 24"/>
          <p:cNvSpPr txBox="1"/>
          <p:nvPr/>
        </p:nvSpPr>
        <p:spPr>
          <a:xfrm>
            <a:off x="4722495" y="385127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05</a:t>
            </a:r>
          </a:p>
        </p:txBody>
      </p:sp>
      <p:sp>
        <p:nvSpPr>
          <p:cNvPr id="28" name="单圆角矩形 27"/>
          <p:cNvSpPr/>
          <p:nvPr/>
        </p:nvSpPr>
        <p:spPr>
          <a:xfrm>
            <a:off x="360680" y="4513580"/>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descr="D:\共享\日常工作模板\图标\文件夹.svg文件夹"/>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4205" y="4646630"/>
            <a:ext cx="838800" cy="8388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0"/>
          <p:cNvSpPr txBox="1">
            <a:spLocks noChangeArrowheads="1"/>
          </p:cNvSpPr>
          <p:nvPr/>
        </p:nvSpPr>
        <p:spPr bwMode="auto">
          <a:xfrm>
            <a:off x="174625" y="220980"/>
            <a:ext cx="310451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项目落地进度奖励</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65" name="矩形标注 31"/>
          <p:cNvSpPr>
            <a:spLocks noChangeArrowheads="1"/>
          </p:cNvSpPr>
          <p:nvPr/>
        </p:nvSpPr>
        <p:spPr bwMode="auto">
          <a:xfrm>
            <a:off x="3150235" y="4844415"/>
            <a:ext cx="1829435" cy="51435"/>
          </a:xfrm>
          <a:prstGeom prst="wedgeRectCallout">
            <a:avLst>
              <a:gd name="adj1" fmla="val -17528"/>
              <a:gd name="adj2" fmla="val -509463"/>
            </a:avLst>
          </a:prstGeom>
          <a:solidFill>
            <a:srgbClr val="023F6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prstClr val="black">
                  <a:lumMod val="75000"/>
                  <a:lumOff val="25000"/>
                </a:prstClr>
              </a:solidFill>
              <a:latin typeface="宋体" panose="02010600030101010101" pitchFamily="2" charset="-122"/>
              <a:sym typeface="宋体" panose="02010600030101010101" pitchFamily="2" charset="-122"/>
            </a:endParaRPr>
          </a:p>
        </p:txBody>
      </p:sp>
      <p:sp>
        <p:nvSpPr>
          <p:cNvPr id="66" name="矩形标注 32"/>
          <p:cNvSpPr>
            <a:spLocks noChangeArrowheads="1"/>
          </p:cNvSpPr>
          <p:nvPr/>
        </p:nvSpPr>
        <p:spPr bwMode="auto">
          <a:xfrm>
            <a:off x="1258570" y="2433955"/>
            <a:ext cx="1960880" cy="70485"/>
          </a:xfrm>
          <a:prstGeom prst="wedgeRectCallout">
            <a:avLst>
              <a:gd name="adj1" fmla="val -23398"/>
              <a:gd name="adj2" fmla="val 403287"/>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prstClr val="black">
                  <a:lumMod val="75000"/>
                  <a:lumOff val="25000"/>
                </a:prstClr>
              </a:solidFill>
              <a:latin typeface="宋体" panose="02010600030101010101" pitchFamily="2" charset="-122"/>
              <a:sym typeface="宋体" panose="02010600030101010101" pitchFamily="2" charset="-122"/>
            </a:endParaRPr>
          </a:p>
        </p:txBody>
      </p:sp>
      <p:sp>
        <p:nvSpPr>
          <p:cNvPr id="67" name="Rectangle 28"/>
          <p:cNvSpPr>
            <a:spLocks noChangeArrowheads="1"/>
          </p:cNvSpPr>
          <p:nvPr/>
        </p:nvSpPr>
        <p:spPr bwMode="auto">
          <a:xfrm>
            <a:off x="3074670" y="4919980"/>
            <a:ext cx="309435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30000"/>
              </a:lnSpc>
              <a:defRPr/>
            </a:pPr>
            <a:r>
              <a:rPr sz="1400" dirty="0">
                <a:latin typeface="微软雅黑" panose="020B0503020204020204" charset="-122"/>
                <a:ea typeface="微软雅黑" panose="020B0503020204020204" charset="-122"/>
              </a:rPr>
              <a:t>在项目用地签订《国有建设用地使用权出让合同》之日起一个月内动工建设的，给予</a:t>
            </a:r>
            <a:r>
              <a:rPr sz="1400" b="1" dirty="0">
                <a:solidFill>
                  <a:srgbClr val="FF0000"/>
                </a:solidFill>
                <a:latin typeface="微软雅黑" panose="020B0503020204020204" charset="-122"/>
                <a:ea typeface="微软雅黑" panose="020B0503020204020204" charset="-122"/>
              </a:rPr>
              <a:t>项目落地进度奖×40%</a:t>
            </a:r>
            <a:r>
              <a:rPr sz="1400" dirty="0">
                <a:latin typeface="微软雅黑" panose="020B0503020204020204" charset="-122"/>
                <a:ea typeface="微软雅黑" panose="020B0503020204020204" charset="-122"/>
              </a:rPr>
              <a:t>的奖励</a:t>
            </a:r>
            <a:r>
              <a:rPr lang="zh-CN" sz="1400" dirty="0">
                <a:latin typeface="微软雅黑" panose="020B0503020204020204" charset="-122"/>
                <a:ea typeface="微软雅黑" panose="020B0503020204020204" charset="-122"/>
              </a:rPr>
              <a:t>。</a:t>
            </a:r>
          </a:p>
        </p:txBody>
      </p:sp>
      <p:sp>
        <p:nvSpPr>
          <p:cNvPr id="68" name="Rectangle 28"/>
          <p:cNvSpPr>
            <a:spLocks noChangeArrowheads="1"/>
          </p:cNvSpPr>
          <p:nvPr/>
        </p:nvSpPr>
        <p:spPr bwMode="auto">
          <a:xfrm>
            <a:off x="1249045" y="1146175"/>
            <a:ext cx="35528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30000"/>
              </a:lnSpc>
              <a:defRPr/>
            </a:pPr>
            <a:r>
              <a:rPr sz="1400" dirty="0">
                <a:solidFill>
                  <a:schemeClr val="tx1"/>
                </a:solidFill>
                <a:latin typeface="微软雅黑" panose="020B0503020204020204" charset="-122"/>
                <a:ea typeface="微软雅黑" panose="020B0503020204020204" charset="-122"/>
              </a:rPr>
              <a:t>以项目落户所在地（园区）固定资产准入投资强度为基准，给予项目最高</a:t>
            </a:r>
            <a:r>
              <a:rPr sz="1400" b="1" dirty="0">
                <a:solidFill>
                  <a:srgbClr val="FF0000"/>
                </a:solidFill>
                <a:latin typeface="微软雅黑" panose="020B0503020204020204" charset="-122"/>
                <a:ea typeface="微软雅黑" panose="020B0503020204020204" charset="-122"/>
              </a:rPr>
              <a:t>“实际购地面积×</a:t>
            </a:r>
            <a:r>
              <a:rPr sz="1400" b="1" dirty="0" smtClean="0">
                <a:solidFill>
                  <a:srgbClr val="FF0000"/>
                </a:solidFill>
                <a:latin typeface="微软雅黑" panose="020B0503020204020204" charset="-122"/>
                <a:ea typeface="微软雅黑" panose="020B0503020204020204" charset="-122"/>
              </a:rPr>
              <a:t>固定资产准入投资基准强度×</a:t>
            </a:r>
            <a:r>
              <a:rPr sz="1400" b="1" dirty="0">
                <a:solidFill>
                  <a:srgbClr val="FF0000"/>
                </a:solidFill>
                <a:latin typeface="微软雅黑" panose="020B0503020204020204" charset="-122"/>
                <a:ea typeface="微软雅黑" panose="020B0503020204020204" charset="-122"/>
              </a:rPr>
              <a:t>5%”</a:t>
            </a:r>
            <a:r>
              <a:rPr sz="1400" dirty="0">
                <a:solidFill>
                  <a:schemeClr val="tx1"/>
                </a:solidFill>
                <a:latin typeface="微软雅黑" panose="020B0503020204020204" charset="-122"/>
                <a:ea typeface="微软雅黑" panose="020B0503020204020204" charset="-122"/>
              </a:rPr>
              <a:t>的落地进度奖。</a:t>
            </a:r>
          </a:p>
        </p:txBody>
      </p:sp>
      <p:sp>
        <p:nvSpPr>
          <p:cNvPr id="69" name="矩形标注 35"/>
          <p:cNvSpPr>
            <a:spLocks noChangeArrowheads="1"/>
          </p:cNvSpPr>
          <p:nvPr/>
        </p:nvSpPr>
        <p:spPr bwMode="auto">
          <a:xfrm>
            <a:off x="5266690" y="2433955"/>
            <a:ext cx="1960880" cy="70485"/>
          </a:xfrm>
          <a:prstGeom prst="wedgeRectCallout">
            <a:avLst>
              <a:gd name="adj1" fmla="val -23398"/>
              <a:gd name="adj2" fmla="val 403287"/>
            </a:avLst>
          </a:prstGeom>
          <a:solidFill>
            <a:schemeClr val="accent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prstClr val="black">
                  <a:lumMod val="75000"/>
                  <a:lumOff val="25000"/>
                </a:prstClr>
              </a:solidFill>
              <a:latin typeface="宋体" panose="02010600030101010101" pitchFamily="2" charset="-122"/>
              <a:sym typeface="宋体" panose="02010600030101010101" pitchFamily="2" charset="-122"/>
            </a:endParaRPr>
          </a:p>
        </p:txBody>
      </p:sp>
      <p:sp>
        <p:nvSpPr>
          <p:cNvPr id="70" name="Rectangle 28"/>
          <p:cNvSpPr>
            <a:spLocks noChangeArrowheads="1"/>
          </p:cNvSpPr>
          <p:nvPr/>
        </p:nvSpPr>
        <p:spPr bwMode="auto">
          <a:xfrm>
            <a:off x="5238115" y="1426210"/>
            <a:ext cx="3056255" cy="92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30000"/>
              </a:lnSpc>
              <a:defRPr/>
            </a:pPr>
            <a:r>
              <a:rPr sz="1400" dirty="0">
                <a:latin typeface="微软雅黑" panose="020B0503020204020204" charset="-122"/>
                <a:ea typeface="微软雅黑" panose="020B0503020204020204" charset="-122"/>
              </a:rPr>
              <a:t>在投资协议约定的期限内完成主要建筑物建设并通过竣工验收的，给予</a:t>
            </a:r>
            <a:r>
              <a:rPr sz="1400" b="1" dirty="0">
                <a:solidFill>
                  <a:srgbClr val="FF0000"/>
                </a:solidFill>
                <a:latin typeface="微软雅黑" panose="020B0503020204020204" charset="-122"/>
                <a:ea typeface="微软雅黑" panose="020B0503020204020204" charset="-122"/>
              </a:rPr>
              <a:t>项目落地进度奖×30%</a:t>
            </a:r>
            <a:r>
              <a:rPr sz="1400" dirty="0">
                <a:latin typeface="微软雅黑" panose="020B0503020204020204" charset="-122"/>
                <a:ea typeface="微软雅黑" panose="020B0503020204020204" charset="-122"/>
              </a:rPr>
              <a:t>的奖励</a:t>
            </a:r>
            <a:r>
              <a:rPr lang="zh-CN" sz="1400" dirty="0">
                <a:latin typeface="微软雅黑" panose="020B0503020204020204" charset="-122"/>
                <a:ea typeface="微软雅黑" panose="020B0503020204020204" charset="-122"/>
              </a:rPr>
              <a:t>。</a:t>
            </a:r>
          </a:p>
        </p:txBody>
      </p:sp>
      <p:sp>
        <p:nvSpPr>
          <p:cNvPr id="71" name="矩形标注 37"/>
          <p:cNvSpPr>
            <a:spLocks noChangeArrowheads="1"/>
          </p:cNvSpPr>
          <p:nvPr/>
        </p:nvSpPr>
        <p:spPr bwMode="auto">
          <a:xfrm>
            <a:off x="7254875" y="4844415"/>
            <a:ext cx="1827530" cy="51435"/>
          </a:xfrm>
          <a:prstGeom prst="wedgeRectCallout">
            <a:avLst>
              <a:gd name="adj1" fmla="val -17528"/>
              <a:gd name="adj2" fmla="val -509463"/>
            </a:avLst>
          </a:prstGeom>
          <a:solidFill>
            <a:schemeClr val="accent4"/>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endParaRPr lang="zh-CN" altLang="zh-CN">
              <a:solidFill>
                <a:prstClr val="black">
                  <a:lumMod val="75000"/>
                  <a:lumOff val="25000"/>
                </a:prstClr>
              </a:solidFill>
              <a:latin typeface="宋体" panose="02010600030101010101" pitchFamily="2" charset="-122"/>
              <a:sym typeface="宋体" panose="02010600030101010101" pitchFamily="2" charset="-122"/>
            </a:endParaRPr>
          </a:p>
        </p:txBody>
      </p:sp>
      <p:sp>
        <p:nvSpPr>
          <p:cNvPr id="72" name="Rectangle 28"/>
          <p:cNvSpPr>
            <a:spLocks noChangeArrowheads="1"/>
          </p:cNvSpPr>
          <p:nvPr/>
        </p:nvSpPr>
        <p:spPr bwMode="auto">
          <a:xfrm>
            <a:off x="7198995" y="4919980"/>
            <a:ext cx="2816225" cy="65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30000"/>
              </a:lnSpc>
              <a:defRPr/>
            </a:pPr>
            <a:r>
              <a:rPr sz="1400" dirty="0">
                <a:latin typeface="微软雅黑" panose="020B0503020204020204" charset="-122"/>
                <a:ea typeface="微软雅黑" panose="020B0503020204020204" charset="-122"/>
              </a:rPr>
              <a:t>竣工后三个月内投产的，给予</a:t>
            </a:r>
            <a:r>
              <a:rPr sz="1400" b="1" dirty="0">
                <a:solidFill>
                  <a:srgbClr val="FF0000"/>
                </a:solidFill>
                <a:latin typeface="微软雅黑" panose="020B0503020204020204" charset="-122"/>
                <a:ea typeface="微软雅黑" panose="020B0503020204020204" charset="-122"/>
              </a:rPr>
              <a:t>项目落地进度奖×30%</a:t>
            </a:r>
            <a:r>
              <a:rPr sz="1400" dirty="0">
                <a:latin typeface="微软雅黑" panose="020B0503020204020204" charset="-122"/>
                <a:ea typeface="微软雅黑" panose="020B0503020204020204" charset="-122"/>
              </a:rPr>
              <a:t>的奖励。</a:t>
            </a:r>
          </a:p>
        </p:txBody>
      </p:sp>
      <p:sp>
        <p:nvSpPr>
          <p:cNvPr id="64" name="AutoShape 10"/>
          <p:cNvSpPr>
            <a:spLocks noChangeArrowheads="1"/>
          </p:cNvSpPr>
          <p:nvPr/>
        </p:nvSpPr>
        <p:spPr bwMode="auto">
          <a:xfrm rot="16200000">
            <a:off x="4410710" y="-1513205"/>
            <a:ext cx="1473835" cy="10294620"/>
          </a:xfrm>
          <a:prstGeom prst="downArrow">
            <a:avLst>
              <a:gd name="adj1" fmla="val 49074"/>
              <a:gd name="adj2" fmla="val 44819"/>
            </a:avLst>
          </a:prstGeom>
          <a:solidFill>
            <a:schemeClr val="bg1">
              <a:lumMod val="65000"/>
            </a:schemeClr>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endParaRPr lang="zh-CN" altLang="zh-CN" sz="2000">
              <a:solidFill>
                <a:srgbClr val="000000"/>
              </a:solidFill>
              <a:latin typeface="微软雅黑" panose="020B0503020204020204" charset="-122"/>
              <a:ea typeface="微软雅黑" panose="020B0503020204020204" charset="-122"/>
              <a:sym typeface="微软雅黑" panose="020B0503020204020204" charset="-122"/>
            </a:endParaRPr>
          </a:p>
        </p:txBody>
      </p:sp>
      <p:grpSp>
        <p:nvGrpSpPr>
          <p:cNvPr id="4" name="组合 3"/>
          <p:cNvGrpSpPr/>
          <p:nvPr/>
        </p:nvGrpSpPr>
        <p:grpSpPr>
          <a:xfrm>
            <a:off x="5001260" y="2937510"/>
            <a:ext cx="1559560" cy="1383030"/>
            <a:chOff x="9421" y="4626"/>
            <a:chExt cx="2456" cy="2178"/>
          </a:xfrm>
        </p:grpSpPr>
        <p:sp>
          <p:nvSpPr>
            <p:cNvPr id="77" name="Freeform 5"/>
            <p:cNvSpPr/>
            <p:nvPr/>
          </p:nvSpPr>
          <p:spPr bwMode="auto">
            <a:xfrm>
              <a:off x="9421" y="4626"/>
              <a:ext cx="2457" cy="21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sp>
          <p:nvSpPr>
            <p:cNvPr id="78" name="Freeform 5"/>
            <p:cNvSpPr/>
            <p:nvPr/>
          </p:nvSpPr>
          <p:spPr bwMode="auto">
            <a:xfrm>
              <a:off x="9571" y="4731"/>
              <a:ext cx="2190" cy="19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82" name="组合 81"/>
            <p:cNvGrpSpPr>
              <a:grpSpLocks noChangeAspect="1"/>
            </p:cNvGrpSpPr>
            <p:nvPr/>
          </p:nvGrpSpPr>
          <p:grpSpPr>
            <a:xfrm>
              <a:off x="10398" y="5385"/>
              <a:ext cx="528" cy="526"/>
              <a:chOff x="3856417" y="4248125"/>
              <a:chExt cx="409860" cy="407692"/>
            </a:xfrm>
            <a:solidFill>
              <a:schemeClr val="accent3"/>
            </a:solidFill>
          </p:grpSpPr>
          <p:sp>
            <p:nvSpPr>
              <p:cNvPr id="83"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84"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85"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86"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87"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88"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89"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2" name="组合 1"/>
          <p:cNvGrpSpPr/>
          <p:nvPr/>
        </p:nvGrpSpPr>
        <p:grpSpPr>
          <a:xfrm>
            <a:off x="1043305" y="2937510"/>
            <a:ext cx="1559560" cy="1383030"/>
            <a:chOff x="3188" y="4626"/>
            <a:chExt cx="2456" cy="2178"/>
          </a:xfrm>
        </p:grpSpPr>
        <p:sp>
          <p:nvSpPr>
            <p:cNvPr id="73" name="Freeform 5"/>
            <p:cNvSpPr/>
            <p:nvPr/>
          </p:nvSpPr>
          <p:spPr bwMode="auto">
            <a:xfrm>
              <a:off x="3188" y="4626"/>
              <a:ext cx="2457" cy="21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sp>
          <p:nvSpPr>
            <p:cNvPr id="74" name="Freeform 5"/>
            <p:cNvSpPr/>
            <p:nvPr/>
          </p:nvSpPr>
          <p:spPr bwMode="auto">
            <a:xfrm>
              <a:off x="3337" y="4731"/>
              <a:ext cx="2190" cy="19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90" name="组合 89"/>
            <p:cNvGrpSpPr>
              <a:grpSpLocks noChangeAspect="1"/>
            </p:cNvGrpSpPr>
            <p:nvPr/>
          </p:nvGrpSpPr>
          <p:grpSpPr>
            <a:xfrm>
              <a:off x="4188" y="5325"/>
              <a:ext cx="626" cy="718"/>
              <a:chOff x="2733098" y="4187405"/>
              <a:chExt cx="484675" cy="556238"/>
            </a:xfrm>
            <a:solidFill>
              <a:schemeClr val="accent1"/>
            </a:solidFill>
          </p:grpSpPr>
          <p:sp>
            <p:nvSpPr>
              <p:cNvPr id="91"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2"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3"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4"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5"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6"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7"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8"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99"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0"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1"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2"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3"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4"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5"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6"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07"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3" name="组合 2"/>
          <p:cNvGrpSpPr/>
          <p:nvPr/>
        </p:nvGrpSpPr>
        <p:grpSpPr>
          <a:xfrm>
            <a:off x="3074670" y="2937510"/>
            <a:ext cx="1559560" cy="1383030"/>
            <a:chOff x="6387" y="4626"/>
            <a:chExt cx="2456" cy="2178"/>
          </a:xfrm>
        </p:grpSpPr>
        <p:sp>
          <p:nvSpPr>
            <p:cNvPr id="75" name="Freeform 5"/>
            <p:cNvSpPr/>
            <p:nvPr/>
          </p:nvSpPr>
          <p:spPr bwMode="auto">
            <a:xfrm>
              <a:off x="6387" y="4626"/>
              <a:ext cx="2457" cy="21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22F5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sp>
          <p:nvSpPr>
            <p:cNvPr id="76" name="Freeform 5"/>
            <p:cNvSpPr/>
            <p:nvPr/>
          </p:nvSpPr>
          <p:spPr bwMode="auto">
            <a:xfrm>
              <a:off x="6536" y="4731"/>
              <a:ext cx="2190" cy="19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08" name="组合 107"/>
            <p:cNvGrpSpPr>
              <a:grpSpLocks noChangeAspect="1"/>
            </p:cNvGrpSpPr>
            <p:nvPr/>
          </p:nvGrpSpPr>
          <p:grpSpPr>
            <a:xfrm>
              <a:off x="7319" y="5421"/>
              <a:ext cx="736" cy="502"/>
              <a:chOff x="4895160" y="4287159"/>
              <a:chExt cx="571418" cy="389258"/>
            </a:xfrm>
            <a:solidFill>
              <a:srgbClr val="595959"/>
            </a:solidFill>
          </p:grpSpPr>
          <p:sp>
            <p:nvSpPr>
              <p:cNvPr id="10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rgbClr val="022F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0" name="Rectangle 328"/>
              <p:cNvSpPr>
                <a:spLocks noChangeArrowheads="1"/>
              </p:cNvSpPr>
              <p:nvPr/>
            </p:nvSpPr>
            <p:spPr bwMode="auto">
              <a:xfrm>
                <a:off x="4953712" y="4417273"/>
                <a:ext cx="315527" cy="59636"/>
              </a:xfrm>
              <a:prstGeom prst="rect">
                <a:avLst/>
              </a:prstGeom>
              <a:solidFill>
                <a:srgbClr val="022F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1" name="Rectangle 329"/>
              <p:cNvSpPr>
                <a:spLocks noChangeArrowheads="1"/>
              </p:cNvSpPr>
              <p:nvPr/>
            </p:nvSpPr>
            <p:spPr bwMode="auto">
              <a:xfrm>
                <a:off x="4953712" y="4501847"/>
                <a:ext cx="99754" cy="105176"/>
              </a:xfrm>
              <a:prstGeom prst="rect">
                <a:avLst/>
              </a:prstGeom>
              <a:solidFill>
                <a:srgbClr val="022F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2" name="Rectangle 330"/>
              <p:cNvSpPr>
                <a:spLocks noChangeArrowheads="1"/>
              </p:cNvSpPr>
              <p:nvPr/>
            </p:nvSpPr>
            <p:spPr bwMode="auto">
              <a:xfrm>
                <a:off x="5071899" y="4505100"/>
                <a:ext cx="107344" cy="13011"/>
              </a:xfrm>
              <a:prstGeom prst="rect">
                <a:avLst/>
              </a:prstGeom>
              <a:solidFill>
                <a:srgbClr val="022F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3" name="Rectangle 331"/>
              <p:cNvSpPr>
                <a:spLocks noChangeArrowheads="1"/>
              </p:cNvSpPr>
              <p:nvPr/>
            </p:nvSpPr>
            <p:spPr bwMode="auto">
              <a:xfrm>
                <a:off x="5071899" y="4548471"/>
                <a:ext cx="107344" cy="13011"/>
              </a:xfrm>
              <a:prstGeom prst="rect">
                <a:avLst/>
              </a:prstGeom>
              <a:solidFill>
                <a:srgbClr val="022F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4" name="Rectangle 332"/>
              <p:cNvSpPr>
                <a:spLocks noChangeArrowheads="1"/>
              </p:cNvSpPr>
              <p:nvPr/>
            </p:nvSpPr>
            <p:spPr bwMode="auto">
              <a:xfrm>
                <a:off x="5071899" y="4589674"/>
                <a:ext cx="107344" cy="15180"/>
              </a:xfrm>
              <a:prstGeom prst="rect">
                <a:avLst/>
              </a:prstGeom>
              <a:solidFill>
                <a:srgbClr val="022F5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5"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solidFill>
                <a:srgbClr val="022F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6"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solidFill>
                <a:srgbClr val="022F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7"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solidFill>
                <a:srgbClr val="022F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grpSp>
        <p:nvGrpSpPr>
          <p:cNvPr id="5" name="组合 4"/>
          <p:cNvGrpSpPr/>
          <p:nvPr/>
        </p:nvGrpSpPr>
        <p:grpSpPr>
          <a:xfrm>
            <a:off x="6948170" y="2937510"/>
            <a:ext cx="1559560" cy="1383030"/>
            <a:chOff x="12487" y="4626"/>
            <a:chExt cx="2456" cy="2178"/>
          </a:xfrm>
        </p:grpSpPr>
        <p:sp>
          <p:nvSpPr>
            <p:cNvPr id="118" name="Freeform 5"/>
            <p:cNvSpPr/>
            <p:nvPr/>
          </p:nvSpPr>
          <p:spPr bwMode="auto">
            <a:xfrm>
              <a:off x="12487" y="4626"/>
              <a:ext cx="2457" cy="217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sp>
          <p:nvSpPr>
            <p:cNvPr id="119" name="Freeform 5"/>
            <p:cNvSpPr/>
            <p:nvPr/>
          </p:nvSpPr>
          <p:spPr bwMode="auto">
            <a:xfrm>
              <a:off x="12636" y="4731"/>
              <a:ext cx="2190" cy="194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1" name="组合 120"/>
            <p:cNvGrpSpPr>
              <a:grpSpLocks noChangeAspect="1"/>
            </p:cNvGrpSpPr>
            <p:nvPr/>
          </p:nvGrpSpPr>
          <p:grpSpPr>
            <a:xfrm>
              <a:off x="13408" y="5406"/>
              <a:ext cx="603" cy="571"/>
              <a:chOff x="4882149" y="3025052"/>
              <a:chExt cx="489013" cy="461905"/>
            </a:xfrm>
            <a:solidFill>
              <a:schemeClr val="accent4"/>
            </a:solidFill>
          </p:grpSpPr>
          <p:sp>
            <p:nvSpPr>
              <p:cNvPr id="122" name="Freeform 250"/>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mn-ea"/>
                </a:endParaRPr>
              </a:p>
            </p:txBody>
          </p:sp>
          <p:sp>
            <p:nvSpPr>
              <p:cNvPr id="123" name="Freeform 251"/>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mn-ea"/>
                </a:endParaRPr>
              </a:p>
            </p:txBody>
          </p:sp>
          <p:sp>
            <p:nvSpPr>
              <p:cNvPr id="124" name="Freeform 252"/>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mn-ea"/>
                </a:endParaRPr>
              </a:p>
            </p:txBody>
          </p:sp>
          <p:sp>
            <p:nvSpPr>
              <p:cNvPr id="125" name="Freeform 253"/>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mn-ea"/>
                </a:endParaRPr>
              </a:p>
            </p:txBody>
          </p:sp>
          <p:sp>
            <p:nvSpPr>
              <p:cNvPr id="126"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mn-ea"/>
                </a:endParaRPr>
              </a:p>
            </p:txBody>
          </p:sp>
          <p:sp>
            <p:nvSpPr>
              <p:cNvPr id="127"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mn-ea"/>
                </a:endParaRPr>
              </a:p>
            </p:txBody>
          </p:sp>
          <p:sp>
            <p:nvSpPr>
              <p:cNvPr id="128"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mn-ea"/>
                </a:endParaRPr>
              </a:p>
            </p:txBody>
          </p:sp>
        </p:grpSp>
      </p:grpSp>
      <p:grpSp>
        <p:nvGrpSpPr>
          <p:cNvPr id="6" name="组合 5"/>
          <p:cNvGrpSpPr>
            <a:grpSpLocks noChangeAspect="1"/>
          </p:cNvGrpSpPr>
          <p:nvPr/>
        </p:nvGrpSpPr>
        <p:grpSpPr>
          <a:xfrm>
            <a:off x="10295255" y="1950085"/>
            <a:ext cx="3331210" cy="3334385"/>
            <a:chOff x="7966439" y="1845251"/>
            <a:chExt cx="3070838" cy="3073149"/>
          </a:xfrm>
        </p:grpSpPr>
        <p:sp>
          <p:nvSpPr>
            <p:cNvPr id="34" name="椭圆 33"/>
            <p:cNvSpPr/>
            <p:nvPr/>
          </p:nvSpPr>
          <p:spPr bwMode="auto">
            <a:xfrm>
              <a:off x="7966439" y="1845251"/>
              <a:ext cx="3070838" cy="3073149"/>
            </a:xfrm>
            <a:prstGeom prst="ellipse">
              <a:avLst/>
            </a:prstGeom>
            <a:solidFill>
              <a:srgbClr val="023F6D"/>
            </a:solidFill>
            <a:ln w="57150" cap="flat" cmpd="sng" algn="ctr">
              <a:no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endParaRPr kumimoji="0" lang="zh-CN" altLang="en-US" sz="7200" b="0" i="0" u="none" strike="noStrike" cap="none" normalizeH="0" baseline="0" dirty="0">
                <a:ln>
                  <a:noFill/>
                </a:ln>
                <a:solidFill>
                  <a:srgbClr val="F8F8F8"/>
                </a:solidFill>
                <a:effectLst/>
                <a:latin typeface="Impact" panose="020B0806030902050204" pitchFamily="34" charset="0"/>
              </a:endParaRPr>
            </a:p>
          </p:txBody>
        </p:sp>
        <p:sp>
          <p:nvSpPr>
            <p:cNvPr id="37" name="TextBox 36"/>
            <p:cNvSpPr txBox="1"/>
            <p:nvPr/>
          </p:nvSpPr>
          <p:spPr>
            <a:xfrm>
              <a:off x="8547114" y="2717096"/>
              <a:ext cx="1272592" cy="1502337"/>
            </a:xfrm>
            <a:prstGeom prst="rect">
              <a:avLst/>
            </a:prstGeom>
            <a:noFill/>
            <a:ln>
              <a:noFill/>
            </a:ln>
          </p:spPr>
          <p:txBody>
            <a:bodyPr wrap="square" rtlCol="0">
              <a:spAutoFit/>
            </a:bodyPr>
            <a:lstStyle/>
            <a:p>
              <a:r>
                <a:rPr lang="en-US" altLang="zh-CN" sz="2000" dirty="0">
                  <a:solidFill>
                    <a:srgbClr val="F8F8F8"/>
                  </a:solidFill>
                </a:rPr>
                <a:t>本项奖励每家企业奖励最高不超过3000</a:t>
              </a:r>
              <a:r>
                <a:rPr lang="en-US" altLang="zh-CN" sz="2000" dirty="0" smtClean="0">
                  <a:solidFill>
                    <a:srgbClr val="F8F8F8"/>
                  </a:solidFill>
                </a:rPr>
                <a:t>万元</a:t>
              </a:r>
              <a:r>
                <a:rPr lang="zh-CN" altLang="en-US" sz="2000" dirty="0" smtClean="0">
                  <a:solidFill>
                    <a:srgbClr val="F8F8F8"/>
                  </a:solidFill>
                </a:rPr>
                <a:t>。</a:t>
              </a:r>
              <a:endParaRPr lang="en-US" altLang="zh-CN" sz="2000" dirty="0">
                <a:solidFill>
                  <a:srgbClr val="F8F8F8"/>
                </a:solidFill>
              </a:endParaRPr>
            </a:p>
          </p:txBody>
        </p:sp>
        <p:sp>
          <p:nvSpPr>
            <p:cNvPr id="36" name="椭圆 35"/>
            <p:cNvSpPr/>
            <p:nvPr/>
          </p:nvSpPr>
          <p:spPr bwMode="auto">
            <a:xfrm>
              <a:off x="8255446" y="2103598"/>
              <a:ext cx="2504413" cy="2556454"/>
            </a:xfrm>
            <a:prstGeom prst="ellipse">
              <a:avLst/>
            </a:prstGeom>
            <a:noFill/>
            <a:ln w="57150" cap="flat" cmpd="sng" algn="ctr">
              <a:solidFill>
                <a:schemeClr val="bg1">
                  <a:lumMod val="95000"/>
                </a:schemeClr>
              </a:solidFill>
              <a:prstDash val="dash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endParaRPr kumimoji="0" lang="zh-CN" altLang="en-US" sz="7200" b="0" i="0" u="none" strike="noStrike" cap="none" normalizeH="0" baseline="0" dirty="0">
                <a:ln>
                  <a:noFill/>
                </a:ln>
                <a:solidFill>
                  <a:srgbClr val="F8F8F8"/>
                </a:solidFill>
                <a:effectLst/>
                <a:latin typeface="Impact" panose="020B0806030902050204" pitchFamily="34" charset="0"/>
              </a:endParaRPr>
            </a:p>
          </p:txBody>
        </p:sp>
      </p:grpSp>
      <p:sp>
        <p:nvSpPr>
          <p:cNvPr id="7" name="圆角矩形 6"/>
          <p:cNvSpPr/>
          <p:nvPr/>
        </p:nvSpPr>
        <p:spPr>
          <a:xfrm>
            <a:off x="4445" y="697230"/>
            <a:ext cx="1617345" cy="4025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350" y="66802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01</a:t>
            </a:r>
          </a:p>
        </p:txBody>
      </p:sp>
      <p:sp>
        <p:nvSpPr>
          <p:cNvPr id="27" name="文本框"/>
          <p:cNvSpPr txBox="1"/>
          <p:nvPr/>
        </p:nvSpPr>
        <p:spPr>
          <a:xfrm>
            <a:off x="555625" y="729615"/>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奖励标准</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1"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p:tgtEl>
                                          <p:spTgt spid="64"/>
                                        </p:tgtEl>
                                        <p:attrNameLst>
                                          <p:attrName>ppt_x</p:attrName>
                                        </p:attrNameLst>
                                      </p:cBhvr>
                                      <p:tavLst>
                                        <p:tav tm="0">
                                          <p:val>
                                            <p:strVal val="#ppt_x-#ppt_w*1.125000"/>
                                          </p:val>
                                        </p:tav>
                                        <p:tav tm="100000">
                                          <p:val>
                                            <p:strVal val="#ppt_x"/>
                                          </p:val>
                                        </p:tav>
                                      </p:tavLst>
                                    </p:anim>
                                    <p:animEffect transition="in" filter="wipe(right)">
                                      <p:cBhvr>
                                        <p:cTn id="8" dur="500"/>
                                        <p:tgtEl>
                                          <p:spTgt spid="64"/>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2500"/>
                            </p:stCondLst>
                            <p:childTnLst>
                              <p:par>
                                <p:cTn id="26" presetID="18" presetClass="entr" presetSubtype="12" fill="hold" grpId="0" nodeType="afterEffect">
                                  <p:stCondLst>
                                    <p:cond delay="0"/>
                                  </p:stCondLst>
                                  <p:childTnLst>
                                    <p:set>
                                      <p:cBhvr>
                                        <p:cTn id="27" dur="1" fill="hold">
                                          <p:stCondLst>
                                            <p:cond delay="0"/>
                                          </p:stCondLst>
                                        </p:cTn>
                                        <p:tgtEl>
                                          <p:spTgt spid="66"/>
                                        </p:tgtEl>
                                        <p:attrNameLst>
                                          <p:attrName>style.visibility</p:attrName>
                                        </p:attrNameLst>
                                      </p:cBhvr>
                                      <p:to>
                                        <p:strVal val="visible"/>
                                      </p:to>
                                    </p:set>
                                    <p:animEffect transition="in" filter="strips(downLeft)">
                                      <p:cBhvr>
                                        <p:cTn id="28" dur="500"/>
                                        <p:tgtEl>
                                          <p:spTgt spid="66"/>
                                        </p:tgtEl>
                                      </p:cBhvr>
                                    </p:animEffect>
                                  </p:childTnLst>
                                </p:cTn>
                              </p:par>
                            </p:childTnLst>
                          </p:cTn>
                        </p:par>
                        <p:par>
                          <p:cTn id="29" fill="hold">
                            <p:stCondLst>
                              <p:cond delay="3000"/>
                            </p:stCondLst>
                            <p:childTnLst>
                              <p:par>
                                <p:cTn id="30" presetID="18" presetClass="entr" presetSubtype="12" fill="hold" grpId="0"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strips(downLeft)">
                                      <p:cBhvr>
                                        <p:cTn id="32" dur="500"/>
                                        <p:tgtEl>
                                          <p:spTgt spid="69"/>
                                        </p:tgtEl>
                                      </p:cBhvr>
                                    </p:animEffect>
                                  </p:childTnLst>
                                </p:cTn>
                              </p:par>
                            </p:childTnLst>
                          </p:cTn>
                        </p:par>
                        <p:par>
                          <p:cTn id="33" fill="hold">
                            <p:stCondLst>
                              <p:cond delay="3500"/>
                            </p:stCondLst>
                            <p:childTnLst>
                              <p:par>
                                <p:cTn id="34" presetID="18" presetClass="entr" presetSubtype="3"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upRight)">
                                      <p:cBhvr>
                                        <p:cTn id="36" dur="500"/>
                                        <p:tgtEl>
                                          <p:spTgt spid="65"/>
                                        </p:tgtEl>
                                      </p:cBhvr>
                                    </p:animEffect>
                                  </p:childTnLst>
                                </p:cTn>
                              </p:par>
                            </p:childTnLst>
                          </p:cTn>
                        </p:par>
                        <p:par>
                          <p:cTn id="37" fill="hold">
                            <p:stCondLst>
                              <p:cond delay="4000"/>
                            </p:stCondLst>
                            <p:childTnLst>
                              <p:par>
                                <p:cTn id="38" presetID="18" presetClass="entr" presetSubtype="3" fill="hold" grpId="0"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strips(upRight)">
                                      <p:cBhvr>
                                        <p:cTn id="40" dur="500"/>
                                        <p:tgtEl>
                                          <p:spTgt spid="71"/>
                                        </p:tgtEl>
                                      </p:cBhvr>
                                    </p:animEffect>
                                  </p:childTnLst>
                                </p:cTn>
                              </p:par>
                            </p:childTnLst>
                          </p:cTn>
                        </p:par>
                        <p:par>
                          <p:cTn id="41" fill="hold">
                            <p:stCondLst>
                              <p:cond delay="4500"/>
                            </p:stCondLst>
                            <p:childTnLst>
                              <p:par>
                                <p:cTn id="42" presetID="3" presetClass="entr" presetSubtype="10" fill="hold" grpId="0"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blinds(horizontal)">
                                      <p:cBhvr>
                                        <p:cTn id="44" dur="500"/>
                                        <p:tgtEl>
                                          <p:spTgt spid="68"/>
                                        </p:tgtEl>
                                      </p:cBhvr>
                                    </p:animEffect>
                                  </p:childTnLst>
                                </p:cTn>
                              </p:par>
                            </p:childTnLst>
                          </p:cTn>
                        </p:par>
                        <p:par>
                          <p:cTn id="45" fill="hold">
                            <p:stCondLst>
                              <p:cond delay="5000"/>
                            </p:stCondLst>
                            <p:childTnLst>
                              <p:par>
                                <p:cTn id="46" presetID="3" presetClass="entr" presetSubtype="10"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blinds(horizontal)">
                                      <p:cBhvr>
                                        <p:cTn id="48" dur="500"/>
                                        <p:tgtEl>
                                          <p:spTgt spid="70"/>
                                        </p:tgtEl>
                                      </p:cBhvr>
                                    </p:animEffect>
                                  </p:childTnLst>
                                </p:cTn>
                              </p:par>
                            </p:childTnLst>
                          </p:cTn>
                        </p:par>
                        <p:par>
                          <p:cTn id="49" fill="hold">
                            <p:stCondLst>
                              <p:cond delay="5500"/>
                            </p:stCondLst>
                            <p:childTnLst>
                              <p:par>
                                <p:cTn id="50" presetID="3" presetClass="entr" presetSubtype="10" fill="hold" grpId="0" nodeType="after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blinds(horizontal)">
                                      <p:cBhvr>
                                        <p:cTn id="52" dur="500"/>
                                        <p:tgtEl>
                                          <p:spTgt spid="67"/>
                                        </p:tgtEl>
                                      </p:cBhvr>
                                    </p:animEffect>
                                  </p:childTnLst>
                                </p:cTn>
                              </p:par>
                            </p:childTnLst>
                          </p:cTn>
                        </p:par>
                        <p:par>
                          <p:cTn id="53" fill="hold">
                            <p:stCondLst>
                              <p:cond delay="6000"/>
                            </p:stCondLst>
                            <p:childTnLst>
                              <p:par>
                                <p:cTn id="54" presetID="3" presetClass="entr" presetSubtype="10" fill="hold" grpId="0" nodeType="afterEffect">
                                  <p:stCondLst>
                                    <p:cond delay="0"/>
                                  </p:stCondLst>
                                  <p:childTnLst>
                                    <p:set>
                                      <p:cBhvr>
                                        <p:cTn id="55" dur="1" fill="hold">
                                          <p:stCondLst>
                                            <p:cond delay="0"/>
                                          </p:stCondLst>
                                        </p:cTn>
                                        <p:tgtEl>
                                          <p:spTgt spid="72"/>
                                        </p:tgtEl>
                                        <p:attrNameLst>
                                          <p:attrName>style.visibility</p:attrName>
                                        </p:attrNameLst>
                                      </p:cBhvr>
                                      <p:to>
                                        <p:strVal val="visible"/>
                                      </p:to>
                                    </p:set>
                                    <p:animEffect transition="in" filter="blinds(horizontal)">
                                      <p:cBhvr>
                                        <p:cTn id="56" dur="500"/>
                                        <p:tgtEl>
                                          <p:spTgt spid="72"/>
                                        </p:tgtEl>
                                      </p:cBhvr>
                                    </p:animEffect>
                                  </p:childTnLst>
                                </p:cTn>
                              </p:par>
                            </p:childTnLst>
                          </p:cTn>
                        </p:par>
                        <p:par>
                          <p:cTn id="57" fill="hold">
                            <p:stCondLst>
                              <p:cond delay="6500"/>
                            </p:stCondLst>
                            <p:childTnLst>
                              <p:par>
                                <p:cTn id="58" presetID="2" presetClass="entr" presetSubtype="2"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500" fill="hold"/>
                                        <p:tgtEl>
                                          <p:spTgt spid="6"/>
                                        </p:tgtEl>
                                        <p:attrNameLst>
                                          <p:attrName>ppt_x</p:attrName>
                                        </p:attrNameLst>
                                      </p:cBhvr>
                                      <p:tavLst>
                                        <p:tav tm="0">
                                          <p:val>
                                            <p:strVal val="1+#ppt_w/2"/>
                                          </p:val>
                                        </p:tav>
                                        <p:tav tm="100000">
                                          <p:val>
                                            <p:strVal val="#ppt_x"/>
                                          </p:val>
                                        </p:tav>
                                      </p:tavLst>
                                    </p:anim>
                                    <p:anim calcmode="lin" valueType="num">
                                      <p:cBhvr additive="base">
                                        <p:cTn id="6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nimBg="1"/>
      <p:bldP spid="65" grpId="1" animBg="1"/>
      <p:bldP spid="66" grpId="0" bldLvl="0" animBg="1"/>
      <p:bldP spid="66" grpId="1" animBg="1"/>
      <p:bldP spid="67" grpId="0"/>
      <p:bldP spid="68" grpId="0"/>
      <p:bldP spid="69" grpId="0" bldLvl="0" animBg="1"/>
      <p:bldP spid="69" grpId="1" animBg="1"/>
      <p:bldP spid="70" grpId="0"/>
      <p:bldP spid="71" grpId="0" bldLvl="0" animBg="1"/>
      <p:bldP spid="71" grpId="1" animBg="1"/>
      <p:bldP spid="72" grpId="0"/>
      <p:bldP spid="64" grpId="1"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AutoShape 3"/>
          <p:cNvSpPr>
            <a:spLocks noChangeAspect="1" noChangeArrowheads="1" noTextEdit="1"/>
          </p:cNvSpPr>
          <p:nvPr>
            <p:custDataLst>
              <p:tags r:id="rId2"/>
            </p:custDataLst>
          </p:nvPr>
        </p:nvSpPr>
        <p:spPr bwMode="auto">
          <a:xfrm>
            <a:off x="793115" y="180530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2" name="文本框"/>
          <p:cNvSpPr txBox="1"/>
          <p:nvPr/>
        </p:nvSpPr>
        <p:spPr>
          <a:xfrm>
            <a:off x="1149985" y="238315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2" name="矩形 1"/>
          <p:cNvSpPr/>
          <p:nvPr/>
        </p:nvSpPr>
        <p:spPr>
          <a:xfrm>
            <a:off x="919480" y="1372870"/>
            <a:ext cx="10353040" cy="49669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664075" y="1078865"/>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p:cNvSpPr txBox="1"/>
          <p:nvPr/>
        </p:nvSpPr>
        <p:spPr>
          <a:xfrm>
            <a:off x="5284470" y="1175385"/>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申报提交材料</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3" name="文本框 22"/>
          <p:cNvSpPr txBox="1"/>
          <p:nvPr/>
        </p:nvSpPr>
        <p:spPr>
          <a:xfrm>
            <a:off x="4722495" y="111379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02</a:t>
            </a:r>
          </a:p>
        </p:txBody>
      </p:sp>
      <p:sp>
        <p:nvSpPr>
          <p:cNvPr id="31" name="单圆角矩形 30"/>
          <p:cNvSpPr/>
          <p:nvPr/>
        </p:nvSpPr>
        <p:spPr>
          <a:xfrm>
            <a:off x="360680" y="1776095"/>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395095" y="1651635"/>
            <a:ext cx="9679305" cy="4408805"/>
          </a:xfrm>
          <a:prstGeom prst="rect">
            <a:avLst/>
          </a:prstGeom>
          <a:noFill/>
        </p:spPr>
        <p:txBody>
          <a:bodyPr wrap="square" rtlCol="0" anchor="t">
            <a:spAutoFit/>
          </a:bodyPr>
          <a:lstStyle/>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奖励申报表。</a:t>
            </a:r>
            <a:endParaRPr lang="zh-CN" altLang="en-US" sz="1200" dirty="0">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申报声明书。</a:t>
            </a:r>
            <a:endParaRPr lang="zh-CN" altLang="en-US" sz="1200" dirty="0">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投资协议书（增资扩产项目可不提供）、发展改革或工业和信息化部门备案证复印件（协议签订时间、备案证日期为2021年1月1日后）。</a:t>
            </a:r>
            <a:endParaRPr lang="zh-CN" altLang="en-US" sz="1200" dirty="0">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企业营业执照复印件。</a:t>
            </a:r>
            <a:endParaRPr lang="zh-CN" altLang="en-US" sz="1200" dirty="0">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企业承诺书。</a:t>
            </a: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《国有建设用地使用权出让合同》</a:t>
            </a:r>
            <a:r>
              <a:rPr lang="zh-CN" altLang="en-US" sz="1200" dirty="0" smtClean="0">
                <a:latin typeface="微软雅黑" panose="020B0503020204020204" charset="-122"/>
                <a:ea typeface="微软雅黑" panose="020B0503020204020204" charset="-122"/>
                <a:cs typeface="微软雅黑" panose="020B0503020204020204" charset="-122"/>
                <a:sym typeface="+mn-ea"/>
              </a:rPr>
              <a:t>复印件。</a:t>
            </a:r>
            <a:endParaRPr lang="zh-CN" altLang="en-US" sz="1200" dirty="0">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提供以下其中一项：</a:t>
            </a:r>
          </a:p>
          <a:p>
            <a:pPr indent="0" algn="l">
              <a:lnSpc>
                <a:spcPct val="180000"/>
              </a:lnSpc>
              <a:buFont typeface="Wingdings" panose="05000000000000000000" charset="0"/>
              <a:buNone/>
            </a:pPr>
            <a:r>
              <a:rPr lang="en-US" altLang="zh-CN" sz="1200" dirty="0">
                <a:latin typeface="微软雅黑" panose="020B0503020204020204" charset="-122"/>
                <a:ea typeface="微软雅黑" panose="020B0503020204020204" charset="-122"/>
                <a:cs typeface="微软雅黑" panose="020B0503020204020204" charset="-122"/>
                <a:sym typeface="+mn-ea"/>
              </a:rPr>
              <a:t>   </a:t>
            </a:r>
            <a:r>
              <a:rPr lang="zh-CN" altLang="en-US" sz="1200" dirty="0">
                <a:latin typeface="微软雅黑" panose="020B0503020204020204" charset="-122"/>
                <a:ea typeface="微软雅黑" panose="020B0503020204020204" charset="-122"/>
                <a:cs typeface="微软雅黑" panose="020B0503020204020204" charset="-122"/>
                <a:sym typeface="+mn-ea"/>
              </a:rPr>
              <a:t>①施工许可证复印件；</a:t>
            </a:r>
            <a:endParaRPr lang="zh-CN" altLang="en-US" sz="1200" dirty="0">
              <a:latin typeface="微软雅黑" panose="020B0503020204020204" charset="-122"/>
              <a:ea typeface="微软雅黑" panose="020B0503020204020204" charset="-122"/>
              <a:cs typeface="微软雅黑" panose="020B0503020204020204" charset="-122"/>
            </a:endParaRPr>
          </a:p>
          <a:p>
            <a:pPr indent="0" algn="l">
              <a:lnSpc>
                <a:spcPct val="180000"/>
              </a:lnSpc>
              <a:buFont typeface="Wingdings" panose="05000000000000000000" charset="0"/>
              <a:buNone/>
            </a:pPr>
            <a:r>
              <a:rPr lang="en-US" altLang="zh-CN" sz="1200" dirty="0">
                <a:latin typeface="微软雅黑" panose="020B0503020204020204" charset="-122"/>
                <a:ea typeface="微软雅黑" panose="020B0503020204020204" charset="-122"/>
                <a:cs typeface="微软雅黑" panose="020B0503020204020204" charset="-122"/>
                <a:sym typeface="+mn-ea"/>
              </a:rPr>
              <a:t>   </a:t>
            </a:r>
            <a:r>
              <a:rPr lang="zh-CN" altLang="en-US" sz="1200" dirty="0">
                <a:latin typeface="微软雅黑" panose="020B0503020204020204" charset="-122"/>
                <a:ea typeface="微软雅黑" panose="020B0503020204020204" charset="-122"/>
                <a:cs typeface="微软雅黑" panose="020B0503020204020204" charset="-122"/>
                <a:sym typeface="+mn-ea"/>
              </a:rPr>
              <a:t>②动工相片（需挖深基坑的项目，基坑开挖完毕；使用桩基的项目，完成临时设施（临水、临电、板房）安装，桩机械进场施工；其他项目，地基施工完成三分之一）；</a:t>
            </a:r>
            <a:endParaRPr lang="zh-CN" altLang="en-US" sz="1200" dirty="0">
              <a:latin typeface="微软雅黑" panose="020B0503020204020204" charset="-122"/>
              <a:ea typeface="微软雅黑" panose="020B0503020204020204" charset="-122"/>
              <a:cs typeface="微软雅黑" panose="020B0503020204020204" charset="-122"/>
            </a:endParaRPr>
          </a:p>
          <a:p>
            <a:pPr indent="0" algn="l">
              <a:lnSpc>
                <a:spcPct val="180000"/>
              </a:lnSpc>
              <a:buFont typeface="Wingdings" panose="05000000000000000000" charset="0"/>
              <a:buNone/>
            </a:pPr>
            <a:r>
              <a:rPr lang="en-US" altLang="zh-CN" sz="1200" dirty="0">
                <a:latin typeface="微软雅黑" panose="020B0503020204020204" charset="-122"/>
                <a:ea typeface="微软雅黑" panose="020B0503020204020204" charset="-122"/>
                <a:cs typeface="微软雅黑" panose="020B0503020204020204" charset="-122"/>
                <a:sym typeface="+mn-ea"/>
              </a:rPr>
              <a:t>   </a:t>
            </a:r>
            <a:r>
              <a:rPr lang="zh-CN" altLang="en-US" sz="1200" dirty="0">
                <a:latin typeface="微软雅黑" panose="020B0503020204020204" charset="-122"/>
                <a:ea typeface="微软雅黑" panose="020B0503020204020204" charset="-122"/>
                <a:cs typeface="微软雅黑" panose="020B0503020204020204" charset="-122"/>
                <a:sym typeface="+mn-ea"/>
              </a:rPr>
              <a:t>③已纳入固定资产投资统计的项目(由市统计局提供情况说明)。</a:t>
            </a:r>
            <a:endParaRPr lang="zh-CN" altLang="en-US" sz="1200" dirty="0">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投产相片。</a:t>
            </a:r>
            <a:endParaRPr lang="zh-CN" altLang="en-US" sz="1200" dirty="0">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latin typeface="微软雅黑" panose="020B0503020204020204" charset="-122"/>
                <a:ea typeface="微软雅黑" panose="020B0503020204020204" charset="-122"/>
                <a:cs typeface="微软雅黑" panose="020B0503020204020204" charset="-122"/>
                <a:sym typeface="+mn-ea"/>
              </a:rPr>
              <a:t>建筑竣工验收证明材料。</a:t>
            </a:r>
            <a:endParaRPr lang="zh-CN" altLang="en-US" sz="1200" dirty="0"/>
          </a:p>
        </p:txBody>
      </p:sp>
      <p:pic>
        <p:nvPicPr>
          <p:cNvPr id="5" name="图片 4" descr="\\192.168.101.10\共享\日常工作模板\图标\办公(9).svg办公(9)"/>
          <p:cNvPicPr>
            <a:picLocks noChangeAspect="1"/>
          </p:cNvPicPr>
          <p:nvPr/>
        </p:nvPicPr>
        <p:blipFill>
          <a:blip r:embed="rId4">
            <a:extLst>
              <a:ext uri="{96DAC541-7B7A-43D3-8B79-37D633B846F1}">
                <asvg:svgBlip xmlns:asvg="http://schemas.microsoft.com/office/drawing/2016/SVG/main" xmlns="" r:embed="rId5"/>
              </a:ext>
            </a:extLst>
          </a:blip>
          <a:srcRect/>
          <a:stretch>
            <a:fillRect/>
          </a:stretch>
        </p:blipFill>
        <p:spPr>
          <a:xfrm>
            <a:off x="144780" y="1957070"/>
            <a:ext cx="2000885" cy="74231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9" name="AutoShape 3"/>
          <p:cNvSpPr>
            <a:spLocks noChangeAspect="1" noChangeArrowheads="1" noTextEdit="1"/>
          </p:cNvSpPr>
          <p:nvPr>
            <p:custDataLst>
              <p:tags r:id="rId2"/>
            </p:custDataLst>
          </p:nvPr>
        </p:nvSpPr>
        <p:spPr bwMode="auto">
          <a:xfrm>
            <a:off x="760730" y="232664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17600" y="290449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321435" y="2209800"/>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sym typeface="+mn-ea"/>
              </a:rPr>
              <a:t>按项目实际情况随时申报。</a:t>
            </a:r>
          </a:p>
        </p:txBody>
      </p:sp>
      <p:sp>
        <p:nvSpPr>
          <p:cNvPr id="14" name="矩形 13"/>
          <p:cNvSpPr/>
          <p:nvPr/>
        </p:nvSpPr>
        <p:spPr>
          <a:xfrm>
            <a:off x="887095" y="1894205"/>
            <a:ext cx="10353040" cy="97345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31690" y="1600200"/>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52085" y="1696720"/>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申报时间</a:t>
            </a:r>
          </a:p>
        </p:txBody>
      </p:sp>
      <p:sp>
        <p:nvSpPr>
          <p:cNvPr id="29" name="矩形 28"/>
          <p:cNvSpPr/>
          <p:nvPr/>
        </p:nvSpPr>
        <p:spPr>
          <a:xfrm>
            <a:off x="607695" y="2160905"/>
            <a:ext cx="74549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90110" y="163512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04</a:t>
            </a:r>
          </a:p>
        </p:txBody>
      </p:sp>
      <p:pic>
        <p:nvPicPr>
          <p:cNvPr id="21" name="图片 20" descr="\\192.168.101.10\共享\日常工作模板\图标\时间.svg时间"/>
          <p:cNvPicPr>
            <a:picLocks noChangeAspect="1"/>
          </p:cNvPicPr>
          <p:nvPr/>
        </p:nvPicPr>
        <p:blipFill>
          <a:blip r:embed="rId6">
            <a:extLst>
              <a:ext uri="{96DAC541-7B7A-43D3-8B79-37D633B846F1}">
                <asvg:svgBlip xmlns:asvg="http://schemas.microsoft.com/office/drawing/2016/SVG/main" xmlns="" r:embed="rId7"/>
              </a:ext>
            </a:extLst>
          </a:blip>
          <a:srcRect/>
          <a:stretch>
            <a:fillRect/>
          </a:stretch>
        </p:blipFill>
        <p:spPr>
          <a:xfrm>
            <a:off x="607060" y="2103120"/>
            <a:ext cx="591185" cy="591185"/>
          </a:xfrm>
          <a:prstGeom prst="rect">
            <a:avLst/>
          </a:prstGeom>
        </p:spPr>
      </p:pic>
      <p:sp>
        <p:nvSpPr>
          <p:cNvPr id="7" name="AutoShape 3"/>
          <p:cNvSpPr>
            <a:spLocks noChangeAspect="1" noChangeArrowheads="1" noTextEdit="1"/>
          </p:cNvSpPr>
          <p:nvPr>
            <p:custDataLst>
              <p:tags r:id="rId3"/>
            </p:custDataLst>
          </p:nvPr>
        </p:nvSpPr>
        <p:spPr bwMode="auto">
          <a:xfrm>
            <a:off x="760095" y="379222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5" name="文本框"/>
          <p:cNvSpPr txBox="1"/>
          <p:nvPr/>
        </p:nvSpPr>
        <p:spPr>
          <a:xfrm>
            <a:off x="1116965" y="437007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8" name="文本框 17"/>
          <p:cNvSpPr txBox="1"/>
          <p:nvPr userDrawn="1"/>
        </p:nvSpPr>
        <p:spPr>
          <a:xfrm>
            <a:off x="1352550" y="3573145"/>
            <a:ext cx="9356725" cy="2564765"/>
          </a:xfrm>
          <a:prstGeom prst="rect">
            <a:avLst/>
          </a:prstGeom>
          <a:noFill/>
        </p:spPr>
        <p:txBody>
          <a:bodyPr vert="horz" wrap="square" rtlCol="0">
            <a:spAutoFit/>
          </a:bodyPr>
          <a:lstStyle/>
          <a:p>
            <a:pPr marL="171450" indent="-171450" algn="l">
              <a:lnSpc>
                <a:spcPct val="200000"/>
              </a:lnSpc>
              <a:buFont typeface="Wingdings" panose="05000000000000000000" charset="0"/>
              <a:buChar char="l"/>
            </a:pP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由企业向项目落户所在地经济发展部门提出申请。</a:t>
            </a:r>
            <a:endParaRPr lang="zh-CN" altLang="en-US" sz="12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200000"/>
              </a:lnSpc>
              <a:buFont typeface="Wingdings" panose="05000000000000000000" charset="0"/>
              <a:buChar char="l"/>
            </a:pP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各镇（街）经济发展部门收到企业申报材料后，对企业申报材料的真实性、完整性进行审核；在项目动工、竣工、投产时须安排工作人员现场核实拍照取证。</a:t>
            </a:r>
            <a:endParaRPr lang="zh-CN" altLang="en-US" sz="12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各镇（街）经济发展部门将企业申报材料报市科工商务局，由市科工商务局对企业申报材料和奖励资金进行复核并出具相关意见。市住建局对企业动工情况真实性进行审核。市统计局对企业纳入固定资产投资统计情况进行说明。市级财政部门按照现行财政管理体制比例分担核算各级财政部门拨付奖励资金金额。</a:t>
            </a:r>
            <a:endParaRPr lang="zh-CN" altLang="en-US" sz="120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200000"/>
              </a:lnSpc>
              <a:buFont typeface="Wingdings" panose="05000000000000000000" charset="0"/>
              <a:buChar char="l"/>
            </a:pPr>
            <a:r>
              <a:rPr lang="zh-CN" altLang="en-US" sz="1200">
                <a:solidFill>
                  <a:schemeClr val="tx1"/>
                </a:solidFill>
                <a:latin typeface="微软雅黑" panose="020B0503020204020204" charset="-122"/>
                <a:ea typeface="微软雅黑" panose="020B0503020204020204" charset="-122"/>
                <a:cs typeface="微软雅黑" panose="020B0503020204020204" charset="-122"/>
                <a:sym typeface="+mn-ea"/>
              </a:rPr>
              <a:t>市科工商务局对复核结果进行公示，公示完毕后，各镇（街）经济发展部门按复核结果直接向属地及市级财政部门申请资金拨付。</a:t>
            </a:r>
            <a:endParaRPr lang="zh-CN" altLang="en-US" sz="12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9" name="矩形 18"/>
          <p:cNvSpPr/>
          <p:nvPr/>
        </p:nvSpPr>
        <p:spPr>
          <a:xfrm>
            <a:off x="886460" y="3359785"/>
            <a:ext cx="10353040" cy="296164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4631055" y="3065780"/>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p:cNvSpPr txBox="1"/>
          <p:nvPr/>
        </p:nvSpPr>
        <p:spPr>
          <a:xfrm>
            <a:off x="5251450" y="3144520"/>
            <a:ext cx="136969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审核程序</a:t>
            </a:r>
          </a:p>
        </p:txBody>
      </p:sp>
      <p:sp>
        <p:nvSpPr>
          <p:cNvPr id="25" name="文本框 24"/>
          <p:cNvSpPr txBox="1"/>
          <p:nvPr/>
        </p:nvSpPr>
        <p:spPr>
          <a:xfrm>
            <a:off x="4689475" y="310070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05</a:t>
            </a:r>
          </a:p>
        </p:txBody>
      </p:sp>
      <p:sp>
        <p:nvSpPr>
          <p:cNvPr id="28" name="单圆角矩形 27"/>
          <p:cNvSpPr/>
          <p:nvPr/>
        </p:nvSpPr>
        <p:spPr>
          <a:xfrm>
            <a:off x="360045" y="3970020"/>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descr="\\192.168.101.10\共享\日常工作模板\图标\文件夹.svg文件夹"/>
          <p:cNvPicPr preferRelativeResize="0">
            <a:picLocks noChangeAspect="1"/>
          </p:cNvPicPr>
          <p:nvPr/>
        </p:nvPicPr>
        <p:blipFill>
          <a:blip r:embed="rId8">
            <a:extLst>
              <a:ext uri="{96DAC541-7B7A-43D3-8B79-37D633B846F1}">
                <asvg:svgBlip xmlns:asvg="http://schemas.microsoft.com/office/drawing/2016/SVG/main" xmlns="" r:embed="rId9"/>
              </a:ext>
            </a:extLst>
          </a:blip>
          <a:srcRect/>
          <a:stretch>
            <a:fillRect/>
          </a:stretch>
        </p:blipFill>
        <p:spPr>
          <a:xfrm>
            <a:off x="483235" y="4027487"/>
            <a:ext cx="838200" cy="837565"/>
          </a:xfrm>
          <a:prstGeom prst="rect">
            <a:avLst/>
          </a:prstGeom>
          <a:solidFill>
            <a:schemeClr val="bg2">
              <a:lumMod val="50000"/>
            </a:schemeClr>
          </a:solidFill>
        </p:spPr>
      </p:pic>
      <p:sp>
        <p:nvSpPr>
          <p:cNvPr id="27" name="AutoShape 3"/>
          <p:cNvSpPr>
            <a:spLocks noChangeAspect="1" noChangeArrowheads="1" noTextEdit="1"/>
          </p:cNvSpPr>
          <p:nvPr>
            <p:custDataLst>
              <p:tags r:id="rId4"/>
            </p:custDataLst>
          </p:nvPr>
        </p:nvSpPr>
        <p:spPr bwMode="auto">
          <a:xfrm>
            <a:off x="760730" y="115379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1" name="文本框 30"/>
          <p:cNvSpPr txBox="1"/>
          <p:nvPr userDrawn="1"/>
        </p:nvSpPr>
        <p:spPr>
          <a:xfrm>
            <a:off x="1271905" y="913765"/>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sym typeface="+mn-ea"/>
              </a:rPr>
              <a:t>由项目落户所在地经济发展部门负责受理。</a:t>
            </a:r>
            <a:endParaRPr lang="zh-CN" altLang="en-US" sz="1200">
              <a:latin typeface="微软雅黑" panose="020B0503020204020204" charset="-122"/>
              <a:ea typeface="微软雅黑" panose="020B0503020204020204" charset="-122"/>
              <a:cs typeface="微软雅黑" panose="020B0503020204020204" charset="-122"/>
              <a:sym typeface="+mn-ea"/>
            </a:endParaRPr>
          </a:p>
        </p:txBody>
      </p:sp>
      <p:sp>
        <p:nvSpPr>
          <p:cNvPr id="32" name="矩形 31"/>
          <p:cNvSpPr/>
          <p:nvPr/>
        </p:nvSpPr>
        <p:spPr>
          <a:xfrm>
            <a:off x="887730" y="852170"/>
            <a:ext cx="10352405" cy="575945"/>
          </a:xfrm>
          <a:prstGeom prst="rect">
            <a:avLst/>
          </a:prstGeom>
          <a:noFill/>
          <a:ln w="2540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4631690" y="492760"/>
            <a:ext cx="2210435"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p:cNvSpPr txBox="1"/>
          <p:nvPr/>
        </p:nvSpPr>
        <p:spPr>
          <a:xfrm>
            <a:off x="5252085" y="523875"/>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受理部门</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36" name="矩形 35"/>
          <p:cNvSpPr/>
          <p:nvPr/>
        </p:nvSpPr>
        <p:spPr>
          <a:xfrm>
            <a:off x="389890" y="988060"/>
            <a:ext cx="653415" cy="322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4690110" y="46228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03</a:t>
            </a:r>
          </a:p>
        </p:txBody>
      </p:sp>
      <p:pic>
        <p:nvPicPr>
          <p:cNvPr id="38" name="图片 37" descr="\\192.168.101.10\共享\日常工作模板\图标\地址.svg地址"/>
          <p:cNvPicPr>
            <a:picLocks noChangeAspect="1"/>
          </p:cNvPicPr>
          <p:nvPr/>
        </p:nvPicPr>
        <p:blipFill>
          <a:blip r:embed="rId10">
            <a:extLst>
              <a:ext uri="{96DAC541-7B7A-43D3-8B79-37D633B846F1}">
                <asvg:svgBlip xmlns:asvg="http://schemas.microsoft.com/office/drawing/2016/SVG/main" xmlns="" r:embed="rId11"/>
              </a:ext>
            </a:extLst>
          </a:blip>
          <a:srcRect/>
          <a:stretch>
            <a:fillRect/>
          </a:stretch>
        </p:blipFill>
        <p:spPr>
          <a:xfrm>
            <a:off x="699770" y="988060"/>
            <a:ext cx="343535" cy="34417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0"/>
          <p:cNvSpPr txBox="1">
            <a:spLocks noChangeArrowheads="1"/>
          </p:cNvSpPr>
          <p:nvPr/>
        </p:nvSpPr>
        <p:spPr bwMode="auto">
          <a:xfrm>
            <a:off x="174625" y="220980"/>
            <a:ext cx="310451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固定资产投资奖励</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0" name="文本框 149"/>
          <p:cNvSpPr txBox="1"/>
          <p:nvPr/>
        </p:nvSpPr>
        <p:spPr>
          <a:xfrm>
            <a:off x="923290" y="3955415"/>
            <a:ext cx="10700385" cy="2306955"/>
          </a:xfrm>
          <a:prstGeom prst="rect">
            <a:avLst/>
          </a:prstGeom>
          <a:noFill/>
        </p:spPr>
        <p:txBody>
          <a:bodyPr wrap="square" rtlCol="0">
            <a:spAutoFit/>
          </a:bodyPr>
          <a:lstStyle/>
          <a:p>
            <a:pPr marL="285750" indent="-285750" algn="l">
              <a:lnSpc>
                <a:spcPct val="150000"/>
              </a:lnSpc>
              <a:buFont typeface="Wingdings" panose="05000000000000000000" charset="0"/>
              <a:buChar char="l"/>
            </a:pPr>
            <a:r>
              <a:rPr lang="zh-CN" altLang="en-US" sz="1600" dirty="0">
                <a:latin typeface="微软雅黑" panose="020B0503020204020204" charset="-122"/>
                <a:ea typeface="微软雅黑" panose="020B0503020204020204" charset="-122"/>
                <a:sym typeface="+mn-ea"/>
              </a:rPr>
              <a:t>当实际固定资产投资达到</a:t>
            </a:r>
            <a:r>
              <a:rPr lang="zh-CN" altLang="en-US" sz="1600" b="1" dirty="0">
                <a:solidFill>
                  <a:srgbClr val="FF0000"/>
                </a:solidFill>
                <a:latin typeface="微软雅黑" panose="020B0503020204020204" charset="-122"/>
                <a:ea typeface="微软雅黑" panose="020B0503020204020204" charset="-122"/>
                <a:sym typeface="+mn-ea"/>
              </a:rPr>
              <a:t>5亿以上</a:t>
            </a:r>
            <a:r>
              <a:rPr lang="zh-CN" altLang="en-US" sz="1600" dirty="0">
                <a:latin typeface="微软雅黑" panose="020B0503020204020204" charset="-122"/>
                <a:ea typeface="微软雅黑" panose="020B0503020204020204" charset="-122"/>
                <a:sym typeface="+mn-ea"/>
              </a:rPr>
              <a:t>，企业出具承诺函，承诺在合同建设期内实际到位固定资产投入可达到总投资额，可提前给予50%奖励。</a:t>
            </a:r>
          </a:p>
          <a:p>
            <a:pPr marL="285750" indent="-285750" algn="l">
              <a:lnSpc>
                <a:spcPct val="150000"/>
              </a:lnSpc>
              <a:buFont typeface="Wingdings" panose="05000000000000000000" charset="0"/>
              <a:buChar char="l"/>
            </a:pPr>
            <a:r>
              <a:rPr lang="zh-CN" altLang="en-US" sz="1600" dirty="0">
                <a:latin typeface="微软雅黑" panose="020B0503020204020204" charset="-122"/>
                <a:ea typeface="微软雅黑" panose="020B0503020204020204" charset="-122"/>
                <a:sym typeface="+mn-ea"/>
              </a:rPr>
              <a:t>当实际固定资产投资完成</a:t>
            </a:r>
            <a:r>
              <a:rPr lang="zh-CN" altLang="en-US" sz="1600" b="1" dirty="0">
                <a:solidFill>
                  <a:srgbClr val="FF0000"/>
                </a:solidFill>
                <a:latin typeface="微软雅黑" panose="020B0503020204020204" charset="-122"/>
                <a:ea typeface="微软雅黑" panose="020B0503020204020204" charset="-122"/>
                <a:sym typeface="+mn-ea"/>
              </a:rPr>
              <a:t>100%</a:t>
            </a:r>
            <a:r>
              <a:rPr lang="zh-CN" altLang="en-US" sz="1600" dirty="0">
                <a:latin typeface="微软雅黑" panose="020B0503020204020204" charset="-122"/>
                <a:ea typeface="微软雅黑" panose="020B0503020204020204" charset="-122"/>
                <a:sym typeface="+mn-ea"/>
              </a:rPr>
              <a:t>，企业出具承诺函，承诺在项目自建成投产后第二至第六个完整会计年度内能达到亩产效益要求的再奖励剩余的50%。</a:t>
            </a:r>
          </a:p>
          <a:p>
            <a:pPr marL="285750" indent="-285750" algn="l">
              <a:lnSpc>
                <a:spcPct val="150000"/>
              </a:lnSpc>
              <a:buFont typeface="Wingdings" panose="05000000000000000000" charset="0"/>
              <a:buChar char="l"/>
            </a:pPr>
            <a:r>
              <a:rPr lang="zh-CN" altLang="en-US" sz="1600" dirty="0">
                <a:latin typeface="微软雅黑" panose="020B0503020204020204" charset="-122"/>
                <a:ea typeface="微软雅黑" panose="020B0503020204020204" charset="-122"/>
                <a:sym typeface="+mn-ea"/>
              </a:rPr>
              <a:t>奖励资金用于企业研发投入、再投资等经营生产活动。</a:t>
            </a:r>
          </a:p>
          <a:p>
            <a:pPr marL="285750" indent="-285750" algn="l">
              <a:lnSpc>
                <a:spcPct val="150000"/>
              </a:lnSpc>
              <a:buFont typeface="Wingdings" panose="05000000000000000000" charset="0"/>
              <a:buChar char="l"/>
            </a:pPr>
            <a:r>
              <a:rPr sz="1600">
                <a:latin typeface="微软雅黑" panose="020B0503020204020204" charset="-122"/>
                <a:ea typeface="微软雅黑" panose="020B0503020204020204" charset="-122"/>
                <a:cs typeface="微软雅黑" panose="020B0503020204020204" charset="-122"/>
                <a:sym typeface="+mn-ea"/>
              </a:rPr>
              <a:t>本项奖励每家企业奖励最高不超过</a:t>
            </a:r>
            <a:r>
              <a:rPr sz="1600" b="1">
                <a:solidFill>
                  <a:srgbClr val="FF0000"/>
                </a:solidFill>
                <a:latin typeface="微软雅黑" panose="020B0503020204020204" charset="-122"/>
                <a:ea typeface="微软雅黑" panose="020B0503020204020204" charset="-122"/>
                <a:cs typeface="微软雅黑" panose="020B0503020204020204" charset="-122"/>
                <a:sym typeface="+mn-ea"/>
              </a:rPr>
              <a:t>3000万元</a:t>
            </a:r>
            <a:r>
              <a:rPr sz="1600">
                <a:latin typeface="微软雅黑" panose="020B0503020204020204" charset="-122"/>
                <a:ea typeface="微软雅黑" panose="020B0503020204020204" charset="-122"/>
                <a:cs typeface="微软雅黑" panose="020B0503020204020204" charset="-122"/>
                <a:sym typeface="+mn-ea"/>
              </a:rPr>
              <a:t>。</a:t>
            </a:r>
            <a:endParaRPr lang="zh-CN" altLang="en-US" sz="1600" dirty="0">
              <a:latin typeface="微软雅黑" panose="020B0503020204020204" charset="-122"/>
              <a:ea typeface="微软雅黑" panose="020B0503020204020204" charset="-122"/>
              <a:sym typeface="+mn-ea"/>
            </a:endParaRPr>
          </a:p>
        </p:txBody>
      </p:sp>
      <p:grpSp>
        <p:nvGrpSpPr>
          <p:cNvPr id="2" name="组合 1"/>
          <p:cNvGrpSpPr/>
          <p:nvPr/>
        </p:nvGrpSpPr>
        <p:grpSpPr>
          <a:xfrm>
            <a:off x="923290" y="1456055"/>
            <a:ext cx="1968500" cy="916940"/>
            <a:chOff x="1454" y="2293"/>
            <a:chExt cx="3100" cy="1444"/>
          </a:xfrm>
        </p:grpSpPr>
        <p:sp>
          <p:nvSpPr>
            <p:cNvPr id="151" name="圆角矩形 150"/>
            <p:cNvSpPr/>
            <p:nvPr/>
          </p:nvSpPr>
          <p:spPr>
            <a:xfrm>
              <a:off x="1454" y="2293"/>
              <a:ext cx="3101" cy="1445"/>
            </a:xfrm>
            <a:prstGeom prst="roundRect">
              <a:avLst>
                <a:gd name="adj" fmla="val 14070"/>
              </a:avLst>
            </a:prstGeom>
            <a:solidFill>
              <a:srgbClr val="023F6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5">
                <a:latin typeface="微软雅黑" panose="020B0503020204020204" charset="-122"/>
                <a:ea typeface="微软雅黑" panose="020B0503020204020204" charset="-122"/>
              </a:endParaRPr>
            </a:p>
          </p:txBody>
        </p:sp>
        <p:cxnSp>
          <p:nvCxnSpPr>
            <p:cNvPr id="152" name="直接连接符 151"/>
            <p:cNvCxnSpPr/>
            <p:nvPr/>
          </p:nvCxnSpPr>
          <p:spPr>
            <a:xfrm>
              <a:off x="1627" y="2973"/>
              <a:ext cx="2773" cy="12"/>
            </a:xfrm>
            <a:prstGeom prst="line">
              <a:avLst/>
            </a:prstGeom>
            <a:gradFill>
              <a:gsLst>
                <a:gs pos="0">
                  <a:srgbClr val="007BD3"/>
                </a:gs>
                <a:gs pos="100000">
                  <a:srgbClr val="034373"/>
                </a:gs>
              </a:gsLst>
              <a:lin ang="5400000" scaled="0"/>
            </a:gradFill>
            <a:ln w="6350" cap="flat" cmpd="sng" algn="ctr">
              <a:solidFill>
                <a:srgbClr val="FFFFFF"/>
              </a:solidFill>
              <a:prstDash val="sysDot"/>
              <a:miter lim="800000"/>
            </a:ln>
            <a:effectLst/>
          </p:spPr>
        </p:cxnSp>
        <p:sp>
          <p:nvSpPr>
            <p:cNvPr id="153" name="文本框 33"/>
            <p:cNvSpPr txBox="1"/>
            <p:nvPr/>
          </p:nvSpPr>
          <p:spPr>
            <a:xfrm>
              <a:off x="1875" y="2348"/>
              <a:ext cx="2258" cy="643"/>
            </a:xfrm>
            <a:prstGeom prst="roundRect">
              <a:avLst/>
            </a:prstGeom>
            <a:noFill/>
          </p:spPr>
          <p:txBody>
            <a:bodyPr wrap="square" rtlCol="0">
              <a:spAutoFit/>
            </a:bodyPr>
            <a:lstStyle/>
            <a:p>
              <a:pPr algn="ctr"/>
              <a:r>
                <a:rPr lang="en-US" altLang="zh-CN" b="1" dirty="0">
                  <a:solidFill>
                    <a:schemeClr val="bg1"/>
                  </a:solidFill>
                  <a:latin typeface="微软雅黑" panose="020B0503020204020204" charset="-122"/>
                  <a:ea typeface="微软雅黑" panose="020B0503020204020204" charset="-122"/>
                </a:rPr>
                <a:t>5-10亿元</a:t>
              </a:r>
            </a:p>
          </p:txBody>
        </p:sp>
        <p:sp>
          <p:nvSpPr>
            <p:cNvPr id="154" name="文本框 35"/>
            <p:cNvSpPr txBox="1"/>
            <p:nvPr/>
          </p:nvSpPr>
          <p:spPr>
            <a:xfrm>
              <a:off x="1685" y="3055"/>
              <a:ext cx="2638" cy="568"/>
            </a:xfrm>
            <a:prstGeom prst="roundRect">
              <a:avLst/>
            </a:prstGeom>
            <a:noFill/>
          </p:spPr>
          <p:txBody>
            <a:bodyPr wrap="square" rtlCol="0">
              <a:spAutoFit/>
            </a:bodyPr>
            <a:lstStyle/>
            <a:p>
              <a:pPr algn="ct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总额的1.8%奖补</a:t>
              </a:r>
            </a:p>
          </p:txBody>
        </p:sp>
      </p:grpSp>
      <p:sp>
        <p:nvSpPr>
          <p:cNvPr id="155" name="文本框 154"/>
          <p:cNvSpPr txBox="1"/>
          <p:nvPr/>
        </p:nvSpPr>
        <p:spPr>
          <a:xfrm>
            <a:off x="3043555" y="1689735"/>
            <a:ext cx="7991475" cy="450850"/>
          </a:xfrm>
          <a:prstGeom prst="rect">
            <a:avLst/>
          </a:prstGeom>
          <a:noFill/>
          <a:ln w="9525">
            <a:noFill/>
          </a:ln>
        </p:spPr>
        <p:txBody>
          <a:bodyPr wrap="square">
            <a:spAutoFit/>
          </a:bodyPr>
          <a:lstStyle/>
          <a:p>
            <a:pPr indent="0" fontAlgn="auto">
              <a:lnSpc>
                <a:spcPct val="130000"/>
              </a:lnSpc>
            </a:pPr>
            <a:r>
              <a:rPr>
                <a:latin typeface="微软雅黑" panose="020B0503020204020204" charset="-122"/>
                <a:ea typeface="微软雅黑" panose="020B0503020204020204" charset="-122"/>
                <a:cs typeface="微软雅黑" panose="020B0503020204020204" charset="-122"/>
              </a:rPr>
              <a:t>固定资产累计投资5-10亿元（含10亿元），按投资总额的1.8%给予奖补</a:t>
            </a:r>
            <a:r>
              <a:rPr lang="zh-CN">
                <a:latin typeface="微软雅黑" panose="020B0503020204020204" charset="-122"/>
                <a:ea typeface="微软雅黑" panose="020B0503020204020204" charset="-122"/>
                <a:cs typeface="微软雅黑" panose="020B0503020204020204" charset="-122"/>
              </a:rPr>
              <a:t>。</a:t>
            </a:r>
          </a:p>
        </p:txBody>
      </p:sp>
      <p:grpSp>
        <p:nvGrpSpPr>
          <p:cNvPr id="3" name="组合 2"/>
          <p:cNvGrpSpPr/>
          <p:nvPr/>
        </p:nvGrpSpPr>
        <p:grpSpPr>
          <a:xfrm>
            <a:off x="922655" y="2696845"/>
            <a:ext cx="1968500" cy="916940"/>
            <a:chOff x="1453" y="4247"/>
            <a:chExt cx="3100" cy="1444"/>
          </a:xfrm>
        </p:grpSpPr>
        <p:sp>
          <p:nvSpPr>
            <p:cNvPr id="156" name="圆角矩形 155"/>
            <p:cNvSpPr/>
            <p:nvPr/>
          </p:nvSpPr>
          <p:spPr>
            <a:xfrm>
              <a:off x="1453" y="4247"/>
              <a:ext cx="3101" cy="1445"/>
            </a:xfrm>
            <a:prstGeom prst="roundRect">
              <a:avLst>
                <a:gd name="adj" fmla="val 14070"/>
              </a:avLst>
            </a:prstGeom>
            <a:solidFill>
              <a:srgbClr val="023F6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5">
                <a:latin typeface="微软雅黑" panose="020B0503020204020204" charset="-122"/>
                <a:ea typeface="微软雅黑" panose="020B0503020204020204" charset="-122"/>
              </a:endParaRPr>
            </a:p>
          </p:txBody>
        </p:sp>
        <p:cxnSp>
          <p:nvCxnSpPr>
            <p:cNvPr id="157" name="直接连接符 156"/>
            <p:cNvCxnSpPr/>
            <p:nvPr/>
          </p:nvCxnSpPr>
          <p:spPr>
            <a:xfrm>
              <a:off x="1626" y="4927"/>
              <a:ext cx="2773" cy="12"/>
            </a:xfrm>
            <a:prstGeom prst="line">
              <a:avLst/>
            </a:prstGeom>
            <a:gradFill>
              <a:gsLst>
                <a:gs pos="0">
                  <a:srgbClr val="007BD3"/>
                </a:gs>
                <a:gs pos="100000">
                  <a:srgbClr val="034373"/>
                </a:gs>
              </a:gsLst>
              <a:lin ang="5400000" scaled="0"/>
            </a:gradFill>
            <a:ln w="6350" cap="flat" cmpd="sng" algn="ctr">
              <a:solidFill>
                <a:srgbClr val="FFFFFF"/>
              </a:solidFill>
              <a:prstDash val="sysDot"/>
              <a:miter lim="800000"/>
            </a:ln>
            <a:effectLst/>
          </p:spPr>
        </p:cxnSp>
        <p:sp>
          <p:nvSpPr>
            <p:cNvPr id="158" name="文本框 33"/>
            <p:cNvSpPr txBox="1"/>
            <p:nvPr/>
          </p:nvSpPr>
          <p:spPr>
            <a:xfrm>
              <a:off x="1874" y="4302"/>
              <a:ext cx="2258" cy="643"/>
            </a:xfrm>
            <a:prstGeom prst="roundRect">
              <a:avLst/>
            </a:prstGeom>
            <a:noFill/>
          </p:spPr>
          <p:txBody>
            <a:bodyPr wrap="square" rtlCol="0">
              <a:spAutoFit/>
            </a:bodyPr>
            <a:lstStyle/>
            <a:p>
              <a:pPr algn="ctr"/>
              <a:r>
                <a:rPr lang="en-US" altLang="zh-CN" b="1" dirty="0">
                  <a:solidFill>
                    <a:schemeClr val="bg1"/>
                  </a:solidFill>
                  <a:latin typeface="微软雅黑" panose="020B0503020204020204" charset="-122"/>
                  <a:ea typeface="微软雅黑" panose="020B0503020204020204" charset="-122"/>
                </a:rPr>
                <a:t>10亿元以上</a:t>
              </a:r>
            </a:p>
          </p:txBody>
        </p:sp>
        <p:sp>
          <p:nvSpPr>
            <p:cNvPr id="159" name="文本框 35"/>
            <p:cNvSpPr txBox="1"/>
            <p:nvPr/>
          </p:nvSpPr>
          <p:spPr>
            <a:xfrm>
              <a:off x="1684" y="5009"/>
              <a:ext cx="2638" cy="568"/>
            </a:xfrm>
            <a:prstGeom prst="roundRect">
              <a:avLst/>
            </a:prstGeom>
            <a:noFill/>
          </p:spPr>
          <p:txBody>
            <a:bodyPr wrap="square" rtlCol="0">
              <a:spAutoFit/>
            </a:bodyPr>
            <a:lstStyle/>
            <a:p>
              <a:pPr algn="ctr"/>
              <a:r>
                <a:rPr sz="1400" dirty="0">
                  <a:solidFill>
                    <a:schemeClr val="bg1"/>
                  </a:solidFill>
                  <a:latin typeface="微软雅黑" panose="020B0503020204020204" charset="-122"/>
                  <a:ea typeface="微软雅黑" panose="020B0503020204020204" charset="-122"/>
                  <a:cs typeface="微软雅黑" panose="020B0503020204020204" charset="-122"/>
                </a:rPr>
                <a:t>总额的2%奖补</a:t>
              </a:r>
            </a:p>
          </p:txBody>
        </p:sp>
      </p:grpSp>
      <p:sp>
        <p:nvSpPr>
          <p:cNvPr id="160" name="文本框 159"/>
          <p:cNvSpPr txBox="1"/>
          <p:nvPr/>
        </p:nvSpPr>
        <p:spPr>
          <a:xfrm>
            <a:off x="3043555" y="2750185"/>
            <a:ext cx="7991475" cy="810260"/>
          </a:xfrm>
          <a:prstGeom prst="rect">
            <a:avLst/>
          </a:prstGeom>
          <a:noFill/>
          <a:ln w="9525">
            <a:noFill/>
          </a:ln>
        </p:spPr>
        <p:txBody>
          <a:bodyPr wrap="square">
            <a:spAutoFit/>
          </a:bodyPr>
          <a:lstStyle/>
          <a:p>
            <a:pPr lvl="0" algn="l">
              <a:lnSpc>
                <a:spcPct val="130000"/>
              </a:lnSpc>
              <a:buClrTx/>
              <a:buSzTx/>
              <a:buFontTx/>
            </a:pPr>
            <a:r>
              <a:rPr>
                <a:latin typeface="微软雅黑" panose="020B0503020204020204" charset="-122"/>
                <a:ea typeface="微软雅黑" panose="020B0503020204020204" charset="-122"/>
                <a:cs typeface="微软雅黑" panose="020B0503020204020204" charset="-122"/>
                <a:sym typeface="+mn-ea"/>
              </a:rPr>
              <a:t>固定资产累计投资10亿元以上，按投资总额的2%给予奖补。奖补金额不超过</a:t>
            </a:r>
            <a:r>
              <a:rPr b="1">
                <a:solidFill>
                  <a:srgbClr val="FF0000"/>
                </a:solidFill>
                <a:latin typeface="微软雅黑" panose="020B0503020204020204" charset="-122"/>
                <a:ea typeface="微软雅黑" panose="020B0503020204020204" charset="-122"/>
                <a:cs typeface="微软雅黑" panose="020B0503020204020204" charset="-122"/>
                <a:sym typeface="+mn-ea"/>
              </a:rPr>
              <a:t>3000万元</a:t>
            </a:r>
            <a:r>
              <a:rPr>
                <a:latin typeface="微软雅黑" panose="020B0503020204020204" charset="-122"/>
                <a:ea typeface="微软雅黑" panose="020B0503020204020204" charset="-122"/>
                <a:cs typeface="微软雅黑" panose="020B0503020204020204" charset="-122"/>
                <a:sym typeface="+mn-ea"/>
              </a:rPr>
              <a:t>。</a:t>
            </a:r>
          </a:p>
        </p:txBody>
      </p:sp>
      <p:sp>
        <p:nvSpPr>
          <p:cNvPr id="4" name="圆角矩形 3"/>
          <p:cNvSpPr/>
          <p:nvPr/>
        </p:nvSpPr>
        <p:spPr>
          <a:xfrm>
            <a:off x="11430" y="681990"/>
            <a:ext cx="1617345" cy="4025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35" y="65278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01</a:t>
            </a:r>
          </a:p>
        </p:txBody>
      </p:sp>
      <p:sp>
        <p:nvSpPr>
          <p:cNvPr id="27" name="文本框"/>
          <p:cNvSpPr txBox="1"/>
          <p:nvPr/>
        </p:nvSpPr>
        <p:spPr>
          <a:xfrm>
            <a:off x="562610" y="714375"/>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奖励标准</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500"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500" fill="hold">
                                          <p:stCondLst>
                                            <p:cond delay="0"/>
                                          </p:stCondLst>
                                        </p:cTn>
                                        <p:tgtEl>
                                          <p:spTgt spid="3"/>
                                        </p:tgtEl>
                                        <p:attrNameLst>
                                          <p:attrName>style.visibility</p:attrName>
                                        </p:attrNameLst>
                                      </p:cBhvr>
                                      <p:to>
                                        <p:strVal val="visible"/>
                                      </p:to>
                                    </p:set>
                                    <p:animEffect transition="in" filter="box(in)">
                                      <p:cBhvr>
                                        <p:cTn id="11" dur="500"/>
                                        <p:tgtEl>
                                          <p:spTgt spid="3"/>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55"/>
                                        </p:tgtEl>
                                        <p:attrNameLst>
                                          <p:attrName>style.visibility</p:attrName>
                                        </p:attrNameLst>
                                      </p:cBhvr>
                                      <p:to>
                                        <p:strVal val="visible"/>
                                      </p:to>
                                    </p:set>
                                    <p:animEffect transition="in" filter="blinds(horizontal)">
                                      <p:cBhvr>
                                        <p:cTn id="15" dur="500"/>
                                        <p:tgtEl>
                                          <p:spTgt spid="155"/>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60"/>
                                        </p:tgtEl>
                                        <p:attrNameLst>
                                          <p:attrName>style.visibility</p:attrName>
                                        </p:attrNameLst>
                                      </p:cBhvr>
                                      <p:to>
                                        <p:strVal val="visible"/>
                                      </p:to>
                                    </p:set>
                                    <p:animEffect transition="in" filter="blinds(horizontal)">
                                      <p:cBhvr>
                                        <p:cTn id="19" dur="500"/>
                                        <p:tgtEl>
                                          <p:spTgt spid="160"/>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50"/>
                                        </p:tgtEl>
                                        <p:attrNameLst>
                                          <p:attrName>style.visibility</p:attrName>
                                        </p:attrNameLst>
                                      </p:cBhvr>
                                      <p:to>
                                        <p:strVal val="visible"/>
                                      </p:to>
                                    </p:set>
                                    <p:animEffect transition="in" filter="blinds(horizontal)">
                                      <p:cBhvr>
                                        <p:cTn id="23"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p:bldP spid="155" grpId="0"/>
      <p:bldP spid="1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AutoShape 3"/>
          <p:cNvSpPr>
            <a:spLocks noChangeAspect="1" noChangeArrowheads="1" noTextEdit="1"/>
          </p:cNvSpPr>
          <p:nvPr>
            <p:custDataLst>
              <p:tags r:id="rId2"/>
            </p:custDataLst>
          </p:nvPr>
        </p:nvSpPr>
        <p:spPr bwMode="auto">
          <a:xfrm>
            <a:off x="793115" y="180530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2" name="文本框"/>
          <p:cNvSpPr txBox="1"/>
          <p:nvPr/>
        </p:nvSpPr>
        <p:spPr>
          <a:xfrm>
            <a:off x="1149985" y="238315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26" name="文本框 25"/>
          <p:cNvSpPr txBox="1"/>
          <p:nvPr userDrawn="1"/>
        </p:nvSpPr>
        <p:spPr>
          <a:xfrm>
            <a:off x="1593850" y="1531620"/>
            <a:ext cx="9551035" cy="1753235"/>
          </a:xfrm>
          <a:prstGeom prst="rect">
            <a:avLst/>
          </a:prstGeom>
          <a:noFill/>
        </p:spPr>
        <p:txBody>
          <a:bodyPr vert="horz" wrap="square" rtlCol="0">
            <a:spAutoFit/>
          </a:bodyPr>
          <a:lstStyle/>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奖励申报表。</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申报声明书。</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投资协议书（增资扩产项目可不提供）、发展改革或工业和信息化部门备案证复印件（协议签订时间、备案证日期为2021年1月1日后）。</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企业营业执照复印件。</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企业承诺书。</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由会计师事务所出具的项目专项审计报告。</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 name="矩形 1"/>
          <p:cNvSpPr/>
          <p:nvPr/>
        </p:nvSpPr>
        <p:spPr>
          <a:xfrm>
            <a:off x="919480" y="1372870"/>
            <a:ext cx="10353040" cy="20713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664075" y="1078865"/>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p:cNvSpPr txBox="1"/>
          <p:nvPr/>
        </p:nvSpPr>
        <p:spPr>
          <a:xfrm>
            <a:off x="5284470" y="1175385"/>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申报提交材料</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3" name="文本框 22"/>
          <p:cNvSpPr txBox="1"/>
          <p:nvPr/>
        </p:nvSpPr>
        <p:spPr>
          <a:xfrm>
            <a:off x="4722495" y="111379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02</a:t>
            </a:r>
          </a:p>
        </p:txBody>
      </p:sp>
      <p:sp>
        <p:nvSpPr>
          <p:cNvPr id="31" name="单圆角矩形 30"/>
          <p:cNvSpPr/>
          <p:nvPr/>
        </p:nvSpPr>
        <p:spPr>
          <a:xfrm>
            <a:off x="360680" y="1776095"/>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descr="\\192.168.101.10\共享\日常工作模板\图标\创意.svg创意"/>
          <p:cNvPicPr>
            <a:picLocks noChangeAspect="1"/>
          </p:cNvPicPr>
          <p:nvPr/>
        </p:nvPicPr>
        <p:blipFill>
          <a:blip r:embed="rId5">
            <a:extLst>
              <a:ext uri="{96DAC541-7B7A-43D3-8B79-37D633B846F1}">
                <asvg:svgBlip xmlns:asvg="http://schemas.microsoft.com/office/drawing/2016/SVG/main" xmlns="" r:embed="rId6"/>
              </a:ext>
            </a:extLst>
          </a:blip>
          <a:srcRect/>
          <a:stretch>
            <a:fillRect/>
          </a:stretch>
        </p:blipFill>
        <p:spPr>
          <a:xfrm>
            <a:off x="483235" y="1805305"/>
            <a:ext cx="849630" cy="849630"/>
          </a:xfrm>
          <a:prstGeom prst="rect">
            <a:avLst/>
          </a:prstGeom>
        </p:spPr>
      </p:pic>
      <p:sp>
        <p:nvSpPr>
          <p:cNvPr id="9" name="AutoShape 3"/>
          <p:cNvSpPr>
            <a:spLocks noChangeAspect="1" noChangeArrowheads="1" noTextEdit="1"/>
          </p:cNvSpPr>
          <p:nvPr>
            <p:custDataLst>
              <p:tags r:id="rId3"/>
            </p:custDataLst>
          </p:nvPr>
        </p:nvSpPr>
        <p:spPr bwMode="auto">
          <a:xfrm>
            <a:off x="793115" y="462788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49985" y="520573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593850" y="4728845"/>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sym typeface="+mn-ea"/>
              </a:rPr>
              <a:t>由项目落户所在地经济发展部门负责受理。</a:t>
            </a:r>
            <a:endParaRPr lang="zh-CN" altLang="en-US" sz="1200">
              <a:latin typeface="微软雅黑" panose="020B0503020204020204" charset="-122"/>
              <a:ea typeface="微软雅黑" panose="020B0503020204020204" charset="-122"/>
              <a:cs typeface="微软雅黑" panose="020B0503020204020204" charset="-122"/>
              <a:sym typeface="+mn-ea"/>
            </a:endParaRPr>
          </a:p>
        </p:txBody>
      </p:sp>
      <p:sp>
        <p:nvSpPr>
          <p:cNvPr id="14" name="矩形 13"/>
          <p:cNvSpPr/>
          <p:nvPr/>
        </p:nvSpPr>
        <p:spPr>
          <a:xfrm>
            <a:off x="919480" y="4195445"/>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64075" y="3901440"/>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84470" y="3997960"/>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受理部门</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9" name="矩形 28"/>
          <p:cNvSpPr/>
          <p:nvPr/>
        </p:nvSpPr>
        <p:spPr>
          <a:xfrm>
            <a:off x="421958" y="4462145"/>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722495" y="393636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03</a:t>
            </a:r>
          </a:p>
        </p:txBody>
      </p:sp>
      <p:pic>
        <p:nvPicPr>
          <p:cNvPr id="21" name="图片 20" descr="D:\共享\日常工作模板\图标\法人代表.svg法人代表"/>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3235" y="4515168"/>
            <a:ext cx="840740" cy="84074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9" name="AutoShape 3"/>
          <p:cNvSpPr>
            <a:spLocks noChangeAspect="1" noChangeArrowheads="1" noTextEdit="1"/>
          </p:cNvSpPr>
          <p:nvPr>
            <p:custDataLst>
              <p:tags r:id="rId2"/>
            </p:custDataLst>
          </p:nvPr>
        </p:nvSpPr>
        <p:spPr bwMode="auto">
          <a:xfrm>
            <a:off x="760730" y="213677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17600" y="271462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561465" y="2237105"/>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每年</a:t>
            </a:r>
            <a:r>
              <a:rPr lang="en-US" altLang="zh-CN" sz="1200">
                <a:latin typeface="微软雅黑" panose="020B0503020204020204" charset="-122"/>
                <a:ea typeface="微软雅黑" panose="020B0503020204020204" charset="-122"/>
                <a:cs typeface="微软雅黑" panose="020B0503020204020204" charset="-122"/>
                <a:sym typeface="+mn-ea"/>
              </a:rPr>
              <a:t>8</a:t>
            </a:r>
            <a:r>
              <a:rPr lang="zh-CN" altLang="en-US" sz="1200">
                <a:latin typeface="微软雅黑" panose="020B0503020204020204" charset="-122"/>
                <a:ea typeface="微软雅黑" panose="020B0503020204020204" charset="-122"/>
                <a:cs typeface="微软雅黑" panose="020B0503020204020204" charset="-122"/>
                <a:sym typeface="+mn-ea"/>
              </a:rPr>
              <a:t>月份。</a:t>
            </a:r>
          </a:p>
        </p:txBody>
      </p:sp>
      <p:sp>
        <p:nvSpPr>
          <p:cNvPr id="14" name="矩形 13"/>
          <p:cNvSpPr/>
          <p:nvPr/>
        </p:nvSpPr>
        <p:spPr>
          <a:xfrm>
            <a:off x="887095" y="1704340"/>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31690" y="1410335"/>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52085" y="1506855"/>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申报时间</a:t>
            </a:r>
          </a:p>
        </p:txBody>
      </p:sp>
      <p:sp>
        <p:nvSpPr>
          <p:cNvPr id="29" name="矩形 28"/>
          <p:cNvSpPr/>
          <p:nvPr/>
        </p:nvSpPr>
        <p:spPr>
          <a:xfrm>
            <a:off x="389890" y="1971040"/>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90110" y="144526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04</a:t>
            </a:r>
          </a:p>
        </p:txBody>
      </p:sp>
      <p:pic>
        <p:nvPicPr>
          <p:cNvPr id="21" name="图片 20" descr="D:\共享\日常工作模板\图标\时间(1).svg时间(1)"/>
          <p:cNvPicPr>
            <a:picLocks noChangeAspect="1"/>
          </p:cNvPicPr>
          <p:nvPr/>
        </p:nvPicPr>
        <p:blipFill>
          <a:blip r:embed="rId5">
            <a:extLst>
              <a:ext uri="{96DAC541-7B7A-43D3-8B79-37D633B846F1}">
                <asvg:svgBlip xmlns:asvg="http://schemas.microsoft.com/office/drawing/2016/SVG/main" xmlns="" r:embed="rId6"/>
              </a:ext>
            </a:extLst>
          </a:blip>
          <a:srcRect/>
          <a:stretch>
            <a:fillRect/>
          </a:stretch>
        </p:blipFill>
        <p:spPr>
          <a:xfrm>
            <a:off x="451168" y="2024063"/>
            <a:ext cx="840105" cy="840105"/>
          </a:xfrm>
          <a:prstGeom prst="rect">
            <a:avLst/>
          </a:prstGeom>
        </p:spPr>
      </p:pic>
      <p:sp>
        <p:nvSpPr>
          <p:cNvPr id="7" name="AutoShape 3"/>
          <p:cNvSpPr>
            <a:spLocks noChangeAspect="1" noChangeArrowheads="1" noTextEdit="1"/>
          </p:cNvSpPr>
          <p:nvPr>
            <p:custDataLst>
              <p:tags r:id="rId3"/>
            </p:custDataLst>
          </p:nvPr>
        </p:nvSpPr>
        <p:spPr bwMode="auto">
          <a:xfrm>
            <a:off x="793115" y="454279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5" name="文本框"/>
          <p:cNvSpPr txBox="1"/>
          <p:nvPr/>
        </p:nvSpPr>
        <p:spPr>
          <a:xfrm>
            <a:off x="1149985" y="512064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8" name="文本框 17"/>
          <p:cNvSpPr txBox="1"/>
          <p:nvPr userDrawn="1"/>
        </p:nvSpPr>
        <p:spPr>
          <a:xfrm>
            <a:off x="1594485" y="4394835"/>
            <a:ext cx="9328785" cy="1531620"/>
          </a:xfrm>
          <a:prstGeom prst="rect">
            <a:avLst/>
          </a:prstGeom>
          <a:noFill/>
        </p:spPr>
        <p:txBody>
          <a:bodyPr vert="horz" wrap="square" rtlCol="0">
            <a:spAutoFit/>
          </a:bodyPr>
          <a:lstStyle/>
          <a:p>
            <a:pPr marL="285750" indent="-2857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由企业向项目落户所在地经济发展部门提出申请。</a:t>
            </a:r>
          </a:p>
          <a:p>
            <a:pPr marL="285750" indent="-2857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各镇（街）经济发展部门收到企业申报材料后，对企业申报材料的真实性、完整性进行审核。</a:t>
            </a:r>
          </a:p>
          <a:p>
            <a:pPr marL="285750" indent="-285750" algn="l">
              <a:lnSpc>
                <a:spcPct val="18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各镇（街）经济发展部门将企业申报材料报市科工商务局，由市科工商务局对企业申报材料和奖励资金进行复核并出具相关意见。</a:t>
            </a:r>
          </a:p>
          <a:p>
            <a:pPr indent="0" algn="l">
              <a:lnSpc>
                <a:spcPct val="150000"/>
              </a:lnSpc>
              <a:buFont typeface="Wingdings" panose="05000000000000000000" charset="0"/>
              <a:buNone/>
            </a:pPr>
            <a:r>
              <a:rPr lang="en-US" altLang="zh-CN" sz="1200">
                <a:latin typeface="微软雅黑" panose="020B0503020204020204" charset="-122"/>
                <a:ea typeface="微软雅黑" panose="020B0503020204020204" charset="-122"/>
                <a:cs typeface="微软雅黑" panose="020B0503020204020204" charset="-122"/>
                <a:sym typeface="+mn-ea"/>
              </a:rPr>
              <a:t>      </a:t>
            </a:r>
            <a:r>
              <a:rPr lang="zh-CN" altLang="en-US" sz="1200">
                <a:latin typeface="微软雅黑" panose="020B0503020204020204" charset="-122"/>
                <a:ea typeface="微软雅黑" panose="020B0503020204020204" charset="-122"/>
                <a:cs typeface="微软雅黑" panose="020B0503020204020204" charset="-122"/>
                <a:sym typeface="+mn-ea"/>
              </a:rPr>
              <a:t>市级财政部门按照现行财政管理体制比例分担核算各级财政部门拨付奖励资金金额。</a:t>
            </a:r>
          </a:p>
          <a:p>
            <a:pPr marL="285750" indent="-2857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市科工商务局对复核结果进行公示，公示完毕后，各镇（街）经济发展部门按复核结果直接向属地及市级财政部门申请资金拨付。</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9" name="矩形 18"/>
          <p:cNvSpPr/>
          <p:nvPr/>
        </p:nvSpPr>
        <p:spPr>
          <a:xfrm>
            <a:off x="919480" y="4110355"/>
            <a:ext cx="10353040" cy="20713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4664075" y="3816350"/>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p:cNvSpPr txBox="1"/>
          <p:nvPr/>
        </p:nvSpPr>
        <p:spPr>
          <a:xfrm>
            <a:off x="5284470" y="3895090"/>
            <a:ext cx="136969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审核程序</a:t>
            </a:r>
          </a:p>
        </p:txBody>
      </p:sp>
      <p:sp>
        <p:nvSpPr>
          <p:cNvPr id="25" name="文本框 24"/>
          <p:cNvSpPr txBox="1"/>
          <p:nvPr/>
        </p:nvSpPr>
        <p:spPr>
          <a:xfrm>
            <a:off x="4722495" y="385127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05</a:t>
            </a:r>
          </a:p>
        </p:txBody>
      </p:sp>
      <p:sp>
        <p:nvSpPr>
          <p:cNvPr id="28" name="单圆角矩形 27"/>
          <p:cNvSpPr/>
          <p:nvPr/>
        </p:nvSpPr>
        <p:spPr>
          <a:xfrm>
            <a:off x="360680" y="4513580"/>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descr="D:\共享\日常工作模板\图标\文件夹.svg文件夹"/>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4205" y="4646630"/>
            <a:ext cx="838800" cy="8388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3210560" y="4206875"/>
            <a:ext cx="2716530" cy="1469390"/>
            <a:chOff x="687" y="6734"/>
            <a:chExt cx="4278" cy="3450"/>
          </a:xfrm>
        </p:grpSpPr>
        <p:sp>
          <p:nvSpPr>
            <p:cNvPr id="75" name="圆角矩形 74"/>
            <p:cNvSpPr/>
            <p:nvPr/>
          </p:nvSpPr>
          <p:spPr>
            <a:xfrm>
              <a:off x="687" y="6734"/>
              <a:ext cx="4278" cy="3450"/>
            </a:xfrm>
            <a:prstGeom prst="roundRect">
              <a:avLst/>
            </a:prstGeom>
            <a:noFill/>
            <a:ln w="12700" cap="sq" cmpd="sng" algn="ctr">
              <a:solidFill>
                <a:srgbClr val="023F6D"/>
              </a:solidFill>
              <a:prstDash val="dash"/>
              <a:round/>
            </a:ln>
            <a:effectLst/>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sz="800">
                <a:sym typeface="+mn-ea"/>
              </a:endParaRPr>
            </a:p>
          </p:txBody>
        </p:sp>
        <p:sp>
          <p:nvSpPr>
            <p:cNvPr id="76" name="矩形 47"/>
            <p:cNvSpPr>
              <a:spLocks noChangeArrowheads="1"/>
            </p:cNvSpPr>
            <p:nvPr/>
          </p:nvSpPr>
          <p:spPr bwMode="auto">
            <a:xfrm>
              <a:off x="1111" y="7411"/>
              <a:ext cx="3562" cy="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l">
                <a:lnSpc>
                  <a:spcPct val="120000"/>
                </a:lnSpc>
                <a:spcBef>
                  <a:spcPct val="0"/>
                </a:spcBef>
                <a:buNone/>
              </a:pPr>
              <a:r>
                <a:rPr lang="zh-CN" altLang="en-US" sz="1500" dirty="0">
                  <a:sym typeface="微软雅黑" panose="020B0503020204020204" charset="-122"/>
                </a:rPr>
                <a:t>销售收入超20亿以上部分，按销售收入的2.2%给予的奖补。</a:t>
              </a:r>
            </a:p>
          </p:txBody>
        </p:sp>
      </p:grpSp>
      <p:grpSp>
        <p:nvGrpSpPr>
          <p:cNvPr id="73" name="组合 72"/>
          <p:cNvGrpSpPr/>
          <p:nvPr/>
        </p:nvGrpSpPr>
        <p:grpSpPr>
          <a:xfrm>
            <a:off x="259715" y="4206240"/>
            <a:ext cx="2716530" cy="1469390"/>
            <a:chOff x="687" y="6734"/>
            <a:chExt cx="4278" cy="3450"/>
          </a:xfrm>
        </p:grpSpPr>
        <p:sp>
          <p:nvSpPr>
            <p:cNvPr id="72" name="圆角矩形 71"/>
            <p:cNvSpPr/>
            <p:nvPr/>
          </p:nvSpPr>
          <p:spPr>
            <a:xfrm>
              <a:off x="687" y="6734"/>
              <a:ext cx="4278" cy="3450"/>
            </a:xfrm>
            <a:prstGeom prst="roundRect">
              <a:avLst/>
            </a:prstGeom>
            <a:noFill/>
            <a:ln w="12700" cap="sq" cmpd="sng" algn="ctr">
              <a:solidFill>
                <a:srgbClr val="023F6D"/>
              </a:solidFill>
              <a:prstDash val="dash"/>
              <a:round/>
            </a:ln>
            <a:effectLst/>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sz="800">
                <a:sym typeface="+mn-ea"/>
              </a:endParaRPr>
            </a:p>
          </p:txBody>
        </p:sp>
        <p:sp>
          <p:nvSpPr>
            <p:cNvPr id="70" name="矩形 47"/>
            <p:cNvSpPr>
              <a:spLocks noChangeArrowheads="1"/>
            </p:cNvSpPr>
            <p:nvPr/>
          </p:nvSpPr>
          <p:spPr bwMode="auto">
            <a:xfrm>
              <a:off x="1111" y="7411"/>
              <a:ext cx="3562" cy="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l">
                <a:lnSpc>
                  <a:spcPct val="120000"/>
                </a:lnSpc>
                <a:spcBef>
                  <a:spcPct val="0"/>
                </a:spcBef>
                <a:buNone/>
              </a:pPr>
              <a:r>
                <a:rPr lang="zh-CN" altLang="en-US" sz="1500" dirty="0">
                  <a:sym typeface="微软雅黑" panose="020B0503020204020204" charset="-122"/>
                </a:rPr>
                <a:t>销售收入10亿-20亿（含），按销售收入2%给予的奖补。</a:t>
              </a:r>
            </a:p>
          </p:txBody>
        </p:sp>
      </p:grpSp>
      <p:grpSp>
        <p:nvGrpSpPr>
          <p:cNvPr id="77" name="组合 76"/>
          <p:cNvGrpSpPr/>
          <p:nvPr/>
        </p:nvGrpSpPr>
        <p:grpSpPr>
          <a:xfrm>
            <a:off x="6217285" y="4206240"/>
            <a:ext cx="2716530" cy="1469390"/>
            <a:chOff x="687" y="6734"/>
            <a:chExt cx="4278" cy="3450"/>
          </a:xfrm>
        </p:grpSpPr>
        <p:sp>
          <p:nvSpPr>
            <p:cNvPr id="78" name="圆角矩形 77"/>
            <p:cNvSpPr/>
            <p:nvPr/>
          </p:nvSpPr>
          <p:spPr>
            <a:xfrm>
              <a:off x="687" y="6734"/>
              <a:ext cx="4278" cy="3450"/>
            </a:xfrm>
            <a:prstGeom prst="roundRect">
              <a:avLst/>
            </a:prstGeom>
            <a:noFill/>
            <a:ln w="12700" cap="sq" cmpd="sng" algn="ctr">
              <a:solidFill>
                <a:srgbClr val="023F6D"/>
              </a:solidFill>
              <a:prstDash val="dash"/>
              <a:round/>
            </a:ln>
            <a:effectLst/>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sz="800">
                <a:sym typeface="+mn-ea"/>
              </a:endParaRPr>
            </a:p>
          </p:txBody>
        </p:sp>
        <p:sp>
          <p:nvSpPr>
            <p:cNvPr id="82" name="矩形 47"/>
            <p:cNvSpPr>
              <a:spLocks noChangeArrowheads="1"/>
            </p:cNvSpPr>
            <p:nvPr/>
          </p:nvSpPr>
          <p:spPr bwMode="auto">
            <a:xfrm>
              <a:off x="1111" y="7411"/>
              <a:ext cx="3562" cy="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l">
                <a:lnSpc>
                  <a:spcPct val="120000"/>
                </a:lnSpc>
                <a:spcBef>
                  <a:spcPct val="0"/>
                </a:spcBef>
                <a:buNone/>
              </a:pPr>
              <a:r>
                <a:rPr lang="zh-CN" altLang="en-US" sz="1500" dirty="0">
                  <a:sym typeface="微软雅黑" panose="020B0503020204020204" charset="-122"/>
                </a:rPr>
                <a:t>销售收入超30亿以上部分，按销售收入的2.5%给予的奖补。</a:t>
              </a:r>
            </a:p>
          </p:txBody>
        </p:sp>
      </p:grpSp>
      <p:grpSp>
        <p:nvGrpSpPr>
          <p:cNvPr id="83" name="组合 82"/>
          <p:cNvGrpSpPr/>
          <p:nvPr/>
        </p:nvGrpSpPr>
        <p:grpSpPr>
          <a:xfrm>
            <a:off x="9213215" y="4206240"/>
            <a:ext cx="2716530" cy="1469390"/>
            <a:chOff x="687" y="6734"/>
            <a:chExt cx="4278" cy="3450"/>
          </a:xfrm>
        </p:grpSpPr>
        <p:sp>
          <p:nvSpPr>
            <p:cNvPr id="84" name="圆角矩形 83"/>
            <p:cNvSpPr/>
            <p:nvPr/>
          </p:nvSpPr>
          <p:spPr>
            <a:xfrm>
              <a:off x="687" y="6734"/>
              <a:ext cx="4278" cy="3450"/>
            </a:xfrm>
            <a:prstGeom prst="roundRect">
              <a:avLst/>
            </a:prstGeom>
            <a:noFill/>
            <a:ln w="12700" cap="sq" cmpd="sng" algn="ctr">
              <a:solidFill>
                <a:srgbClr val="023F6D"/>
              </a:solidFill>
              <a:prstDash val="dash"/>
              <a:round/>
            </a:ln>
            <a:effectLst/>
          </p:spPr>
          <p:style>
            <a:lnRef idx="2">
              <a:srgbClr val="5B9BD5">
                <a:shade val="50000"/>
              </a:srgbClr>
            </a:lnRef>
            <a:fillRef idx="1">
              <a:srgbClr val="5B9BD5"/>
            </a:fillRef>
            <a:effectRef idx="0">
              <a:srgbClr val="5B9BD5"/>
            </a:effectRef>
            <a:fontRef idx="minor">
              <a:sysClr val="window" lastClr="FFFFFF"/>
            </a:fontRef>
          </p:style>
          <p:txBody>
            <a:bodyPr vertOverflow="overflow" horzOverflow="overflow" vert="horz" wrap="square" numCol="1" spcCol="0" rtlCol="0" fromWordArt="0" anchor="ctr" anchorCtr="0" forceAA="0" compatLnSpc="1">
              <a:noAutofit/>
            </a:bodyPr>
            <a:lstStyle/>
            <a:p>
              <a:pPr lvl="0" algn="ctr">
                <a:spcBef>
                  <a:spcPts val="0"/>
                </a:spcBef>
                <a:spcAft>
                  <a:spcPts val="0"/>
                </a:spcAft>
                <a:buClrTx/>
                <a:buSzTx/>
                <a:buFontTx/>
                <a:defRPr/>
              </a:pPr>
              <a:endParaRPr lang="zh-CN" altLang="en-US" sz="800">
                <a:sym typeface="+mn-ea"/>
              </a:endParaRPr>
            </a:p>
          </p:txBody>
        </p:sp>
        <p:sp>
          <p:nvSpPr>
            <p:cNvPr id="85" name="矩形 47"/>
            <p:cNvSpPr>
              <a:spLocks noChangeArrowheads="1"/>
            </p:cNvSpPr>
            <p:nvPr/>
          </p:nvSpPr>
          <p:spPr bwMode="auto">
            <a:xfrm>
              <a:off x="1111" y="7411"/>
              <a:ext cx="3562" cy="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l">
                <a:lnSpc>
                  <a:spcPct val="120000"/>
                </a:lnSpc>
                <a:spcBef>
                  <a:spcPct val="0"/>
                </a:spcBef>
                <a:buNone/>
              </a:pPr>
              <a:r>
                <a:rPr lang="zh-CN" altLang="en-US" sz="1500" dirty="0">
                  <a:sym typeface="微软雅黑" panose="020B0503020204020204" charset="-122"/>
                </a:rPr>
                <a:t>销售收入超50亿以上部分，按销售收入的3%给予的奖补。</a:t>
              </a:r>
            </a:p>
          </p:txBody>
        </p:sp>
      </p:grpSp>
      <p:sp>
        <p:nvSpPr>
          <p:cNvPr id="45" name="矩形 44"/>
          <p:cNvSpPr/>
          <p:nvPr/>
        </p:nvSpPr>
        <p:spPr>
          <a:xfrm>
            <a:off x="1223010" y="1445260"/>
            <a:ext cx="9553575" cy="1447165"/>
          </a:xfrm>
          <a:prstGeom prst="rect">
            <a:avLst/>
          </a:prstGeom>
          <a:noFill/>
          <a:ln w="12700" cap="flat" cmpd="sng" algn="ctr">
            <a:solidFill>
              <a:srgbClr val="023F6D"/>
            </a:solidFill>
            <a:prstDash val="dash"/>
            <a:miter lim="800000"/>
          </a:ln>
          <a:effectLst/>
        </p:spPr>
        <p:style>
          <a:lnRef idx="2">
            <a:srgbClr val="5B9BD5">
              <a:shade val="50000"/>
            </a:srgbClr>
          </a:lnRef>
          <a:fillRef idx="1">
            <a:srgbClr val="5B9BD5"/>
          </a:fillRef>
          <a:effectRef idx="0">
            <a:srgbClr val="5B9BD5"/>
          </a:effectRef>
          <a:fontRef idx="minor">
            <a:sysClr val="window" lastClr="FFFFFF"/>
          </a:fontRef>
        </p:style>
        <p:txBody>
          <a:bodyPr anchor="ctr"/>
          <a:lstStyle/>
          <a:p>
            <a:pPr algn="ctr" fontAlgn="auto">
              <a:spcBef>
                <a:spcPts val="0"/>
              </a:spcBef>
              <a:spcAft>
                <a:spcPts val="0"/>
              </a:spcAft>
              <a:defRPr/>
            </a:pPr>
            <a:endParaRPr lang="zh-CN" altLang="en-US" sz="800"/>
          </a:p>
        </p:txBody>
      </p:sp>
      <p:sp>
        <p:nvSpPr>
          <p:cNvPr id="19" name="文本框 10"/>
          <p:cNvSpPr txBox="1">
            <a:spLocks noChangeArrowheads="1"/>
          </p:cNvSpPr>
          <p:nvPr/>
        </p:nvSpPr>
        <p:spPr bwMode="auto">
          <a:xfrm>
            <a:off x="174625" y="220980"/>
            <a:ext cx="310451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项目发展奖励</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nvGrpSpPr>
          <p:cNvPr id="86" name="组合 85"/>
          <p:cNvGrpSpPr/>
          <p:nvPr/>
        </p:nvGrpSpPr>
        <p:grpSpPr>
          <a:xfrm>
            <a:off x="614045" y="3322955"/>
            <a:ext cx="2024380" cy="1163320"/>
            <a:chOff x="967" y="5103"/>
            <a:chExt cx="3188" cy="1832"/>
          </a:xfrm>
        </p:grpSpPr>
        <p:sp>
          <p:nvSpPr>
            <p:cNvPr id="41" name="圆角矩形 40"/>
            <p:cNvSpPr/>
            <p:nvPr/>
          </p:nvSpPr>
          <p:spPr>
            <a:xfrm rot="10800000">
              <a:off x="967" y="5103"/>
              <a:ext cx="3188" cy="1832"/>
            </a:xfrm>
            <a:prstGeom prst="roundRect">
              <a:avLst/>
            </a:prstGeom>
            <a:solidFill>
              <a:srgbClr val="023F6D"/>
            </a:solidFill>
            <a:ln w="28575" cap="flat" cmpd="sng" algn="ctr">
              <a:noFill/>
              <a:prstDash val="solid"/>
              <a:miter lim="800000"/>
            </a:ln>
            <a:effectLst/>
          </p:spPr>
          <p:txBody>
            <a:bodyPr rtlCol="0" anchor="ctr"/>
            <a:lstStyle/>
            <a:p>
              <a:pPr algn="ctr"/>
              <a:endParaRPr lang="zh-CN" altLang="en-US" sz="1600"/>
            </a:p>
          </p:txBody>
        </p:sp>
        <p:sp>
          <p:nvSpPr>
            <p:cNvPr id="42" name="文本框 33"/>
            <p:cNvSpPr txBox="1"/>
            <p:nvPr/>
          </p:nvSpPr>
          <p:spPr>
            <a:xfrm>
              <a:off x="967" y="5238"/>
              <a:ext cx="3162" cy="643"/>
            </a:xfrm>
            <a:prstGeom prst="roundRect">
              <a:avLst/>
            </a:prstGeom>
            <a:solidFill>
              <a:srgbClr val="023F6D"/>
            </a:solidFill>
          </p:spPr>
          <p:txBody>
            <a:bodyPr wrap="square" rtlCol="0">
              <a:spAutoFit/>
            </a:bodyPr>
            <a:lstStyle/>
            <a:p>
              <a:pPr algn="ctr"/>
              <a:r>
                <a:rPr b="1" dirty="0">
                  <a:solidFill>
                    <a:srgbClr val="FFFFFF"/>
                  </a:solidFill>
                  <a:latin typeface="微软雅黑" panose="020B0503020204020204" charset="-122"/>
                  <a:ea typeface="微软雅黑" panose="020B0503020204020204" charset="-122"/>
                </a:rPr>
                <a:t>10亿-20亿</a:t>
              </a:r>
            </a:p>
          </p:txBody>
        </p:sp>
        <p:cxnSp>
          <p:nvCxnSpPr>
            <p:cNvPr id="43" name="直接连接符 42"/>
            <p:cNvCxnSpPr/>
            <p:nvPr/>
          </p:nvCxnSpPr>
          <p:spPr>
            <a:xfrm>
              <a:off x="1293" y="6038"/>
              <a:ext cx="2537" cy="0"/>
            </a:xfrm>
            <a:prstGeom prst="line">
              <a:avLst/>
            </a:prstGeom>
            <a:solidFill>
              <a:srgbClr val="023F6D"/>
            </a:solidFill>
            <a:ln w="6350" cap="flat" cmpd="sng" algn="ctr">
              <a:solidFill>
                <a:srgbClr val="FFFFFF"/>
              </a:solidFill>
              <a:prstDash val="sysDot"/>
              <a:miter lim="800000"/>
            </a:ln>
            <a:effectLst/>
          </p:spPr>
        </p:cxnSp>
        <p:sp>
          <p:nvSpPr>
            <p:cNvPr id="44" name="文本框 35"/>
            <p:cNvSpPr txBox="1"/>
            <p:nvPr/>
          </p:nvSpPr>
          <p:spPr>
            <a:xfrm>
              <a:off x="1075" y="6174"/>
              <a:ext cx="3079" cy="588"/>
            </a:xfrm>
            <a:prstGeom prst="roundRect">
              <a:avLst/>
            </a:prstGeom>
            <a:solidFill>
              <a:srgbClr val="023F6D"/>
            </a:solidFill>
          </p:spPr>
          <p:txBody>
            <a:bodyPr wrap="square" rtlCol="0">
              <a:spAutoFit/>
            </a:bodyPr>
            <a:lstStyle/>
            <a:p>
              <a:pPr algn="ctr"/>
              <a:r>
                <a:rPr lang="zh-CN" altLang="en-US" sz="1600">
                  <a:solidFill>
                    <a:srgbClr val="FFFFFF"/>
                  </a:solidFill>
                  <a:latin typeface="微软雅黑" panose="020B0503020204020204" charset="-122"/>
                  <a:ea typeface="微软雅黑" panose="020B0503020204020204" charset="-122"/>
                </a:rPr>
                <a:t>2%奖补</a:t>
              </a:r>
            </a:p>
          </p:txBody>
        </p:sp>
      </p:grpSp>
      <p:sp>
        <p:nvSpPr>
          <p:cNvPr id="47" name="文本框 46"/>
          <p:cNvSpPr txBox="1"/>
          <p:nvPr/>
        </p:nvSpPr>
        <p:spPr>
          <a:xfrm>
            <a:off x="1274445" y="1707832"/>
            <a:ext cx="9442450" cy="922020"/>
          </a:xfrm>
          <a:prstGeom prst="rect">
            <a:avLst/>
          </a:prstGeom>
          <a:noFill/>
        </p:spPr>
        <p:txBody>
          <a:bodyPr wrap="square" rtlCol="0" anchor="t">
            <a:spAutoFit/>
          </a:bodyPr>
          <a:lstStyle/>
          <a:p>
            <a:pPr indent="457200" algn="l" fontAlgn="auto">
              <a:lnSpc>
                <a:spcPct val="150000"/>
              </a:lnSpc>
              <a:spcBef>
                <a:spcPts val="0"/>
              </a:spcBef>
              <a:spcAft>
                <a:spcPts val="0"/>
              </a:spcAft>
              <a:buClrTx/>
              <a:buSzTx/>
              <a:buFontTx/>
              <a:defRPr/>
              <a:extLst>
                <a:ext uri="{35155182-B16C-46BC-9424-99874614C6A1}">
                  <wpsdc:indentchars xmlns:wpsdc="http://www.wps.cn/officeDocument/2017/drawingmlCustomData" xmlns="" val="200" checksum="59296752"/>
                </a:ext>
              </a:extLst>
            </a:pPr>
            <a:r>
              <a:rPr lang="zh-CN" altLang="en-US" dirty="0">
                <a:latin typeface="微软雅黑" panose="020B0503020204020204" pitchFamily="82" charset="2"/>
                <a:ea typeface="微软雅黑" panose="020B0503020204020204" pitchFamily="82" charset="2"/>
              </a:rPr>
              <a:t>项目自建成投产后第二至第六个完整会计年度内，当年销售收入达到10亿以上，可按照以下比例进行奖补。本项奖励</a:t>
            </a:r>
            <a:r>
              <a:rPr lang="zh-CN" altLang="en-US" dirty="0">
                <a:latin typeface="微软雅黑" panose="020B0503020204020204" pitchFamily="82" charset="2"/>
                <a:ea typeface="微软雅黑" panose="020B0503020204020204" pitchFamily="82" charset="2"/>
                <a:sym typeface="微软雅黑" panose="020B0503020204020204" charset="-122"/>
              </a:rPr>
              <a:t>资金不高于企业当年地方财政贡献额度留成的50%。</a:t>
            </a:r>
            <a:endParaRPr lang="zh-CN" altLang="en-US" dirty="0">
              <a:latin typeface="微软雅黑" panose="020B0503020204020204" pitchFamily="82" charset="2"/>
              <a:ea typeface="微软雅黑" panose="020B0503020204020204" pitchFamily="82" charset="2"/>
            </a:endParaRPr>
          </a:p>
        </p:txBody>
      </p:sp>
      <p:grpSp>
        <p:nvGrpSpPr>
          <p:cNvPr id="87" name="组合 86"/>
          <p:cNvGrpSpPr/>
          <p:nvPr/>
        </p:nvGrpSpPr>
        <p:grpSpPr>
          <a:xfrm>
            <a:off x="3557270" y="3322955"/>
            <a:ext cx="2024380" cy="1163320"/>
            <a:chOff x="5602" y="5103"/>
            <a:chExt cx="3188" cy="1832"/>
          </a:xfrm>
        </p:grpSpPr>
        <p:sp>
          <p:nvSpPr>
            <p:cNvPr id="48" name="圆角矩形 47"/>
            <p:cNvSpPr/>
            <p:nvPr/>
          </p:nvSpPr>
          <p:spPr>
            <a:xfrm rot="10800000">
              <a:off x="5602" y="5103"/>
              <a:ext cx="3188" cy="1832"/>
            </a:xfrm>
            <a:prstGeom prst="roundRect">
              <a:avLst/>
            </a:prstGeom>
            <a:solidFill>
              <a:srgbClr val="023F6D"/>
            </a:solidFill>
            <a:ln w="28575" cap="flat" cmpd="sng" algn="ctr">
              <a:noFill/>
              <a:prstDash val="solid"/>
              <a:miter lim="800000"/>
            </a:ln>
            <a:effectLst/>
          </p:spPr>
          <p:txBody>
            <a:bodyPr rtlCol="0" anchor="ctr"/>
            <a:lstStyle/>
            <a:p>
              <a:pPr algn="ctr"/>
              <a:endParaRPr lang="zh-CN" altLang="en-US" sz="1600"/>
            </a:p>
          </p:txBody>
        </p:sp>
        <p:sp>
          <p:nvSpPr>
            <p:cNvPr id="49" name="文本框 33"/>
            <p:cNvSpPr txBox="1"/>
            <p:nvPr/>
          </p:nvSpPr>
          <p:spPr>
            <a:xfrm>
              <a:off x="5614" y="5238"/>
              <a:ext cx="3162" cy="643"/>
            </a:xfrm>
            <a:prstGeom prst="roundRect">
              <a:avLst/>
            </a:prstGeom>
            <a:solidFill>
              <a:srgbClr val="023F6D"/>
            </a:solidFill>
          </p:spPr>
          <p:txBody>
            <a:bodyPr wrap="square" rtlCol="0">
              <a:spAutoFit/>
            </a:bodyPr>
            <a:lstStyle/>
            <a:p>
              <a:pPr algn="ctr"/>
              <a:r>
                <a:rPr b="1" dirty="0">
                  <a:solidFill>
                    <a:srgbClr val="FFFFFF"/>
                  </a:solidFill>
                  <a:latin typeface="微软雅黑" panose="020B0503020204020204" charset="-122"/>
                  <a:ea typeface="微软雅黑" panose="020B0503020204020204" charset="-122"/>
                </a:rPr>
                <a:t>超20亿以上部分</a:t>
              </a:r>
            </a:p>
          </p:txBody>
        </p:sp>
        <p:cxnSp>
          <p:nvCxnSpPr>
            <p:cNvPr id="50" name="直接连接符 49"/>
            <p:cNvCxnSpPr/>
            <p:nvPr/>
          </p:nvCxnSpPr>
          <p:spPr>
            <a:xfrm>
              <a:off x="5925" y="6038"/>
              <a:ext cx="2537" cy="0"/>
            </a:xfrm>
            <a:prstGeom prst="line">
              <a:avLst/>
            </a:prstGeom>
            <a:solidFill>
              <a:srgbClr val="023F6D"/>
            </a:solidFill>
            <a:ln w="6350" cap="flat" cmpd="sng" algn="ctr">
              <a:solidFill>
                <a:srgbClr val="FFFFFF"/>
              </a:solidFill>
              <a:prstDash val="sysDot"/>
              <a:miter lim="800000"/>
            </a:ln>
            <a:effectLst/>
          </p:spPr>
        </p:cxnSp>
        <p:sp>
          <p:nvSpPr>
            <p:cNvPr id="51" name="文本框 35"/>
            <p:cNvSpPr txBox="1"/>
            <p:nvPr/>
          </p:nvSpPr>
          <p:spPr>
            <a:xfrm>
              <a:off x="5602" y="6174"/>
              <a:ext cx="3079" cy="588"/>
            </a:xfrm>
            <a:prstGeom prst="roundRect">
              <a:avLst/>
            </a:prstGeom>
            <a:solidFill>
              <a:srgbClr val="023F6D"/>
            </a:solidFill>
          </p:spPr>
          <p:txBody>
            <a:bodyPr wrap="square" rtlCol="0">
              <a:spAutoFit/>
            </a:bodyPr>
            <a:lstStyle/>
            <a:p>
              <a:pPr algn="ctr"/>
              <a:r>
                <a:rPr lang="en-US" altLang="zh-CN" sz="1600" dirty="0">
                  <a:solidFill>
                    <a:srgbClr val="FFFFFF"/>
                  </a:solidFill>
                  <a:latin typeface="微软雅黑" panose="020B0503020204020204" charset="-122"/>
                  <a:ea typeface="微软雅黑" panose="020B0503020204020204" charset="-122"/>
                </a:rPr>
                <a:t>2.2</a:t>
              </a:r>
              <a:r>
                <a:rPr lang="zh-CN" altLang="en-US" sz="1600" dirty="0">
                  <a:solidFill>
                    <a:srgbClr val="FFFFFF"/>
                  </a:solidFill>
                  <a:latin typeface="微软雅黑" panose="020B0503020204020204" charset="-122"/>
                  <a:ea typeface="微软雅黑" panose="020B0503020204020204" charset="-122"/>
                </a:rPr>
                <a:t>%奖补</a:t>
              </a:r>
            </a:p>
          </p:txBody>
        </p:sp>
      </p:grpSp>
      <p:sp>
        <p:nvSpPr>
          <p:cNvPr id="52" name="Freeform 10"/>
          <p:cNvSpPr/>
          <p:nvPr/>
        </p:nvSpPr>
        <p:spPr>
          <a:xfrm>
            <a:off x="2927364" y="3743143"/>
            <a:ext cx="351790" cy="322309"/>
          </a:xfrm>
          <a:custGeom>
            <a:avLst/>
            <a:gdLst>
              <a:gd name="connsiteX0" fmla="*/ 0 w 415856"/>
              <a:gd name="connsiteY0" fmla="*/ 97295 h 486473"/>
              <a:gd name="connsiteX1" fmla="*/ 207928 w 415856"/>
              <a:gd name="connsiteY1" fmla="*/ 97295 h 486473"/>
              <a:gd name="connsiteX2" fmla="*/ 207928 w 415856"/>
              <a:gd name="connsiteY2" fmla="*/ 0 h 486473"/>
              <a:gd name="connsiteX3" fmla="*/ 415856 w 415856"/>
              <a:gd name="connsiteY3" fmla="*/ 243237 h 486473"/>
              <a:gd name="connsiteX4" fmla="*/ 207928 w 415856"/>
              <a:gd name="connsiteY4" fmla="*/ 486473 h 486473"/>
              <a:gd name="connsiteX5" fmla="*/ 207928 w 415856"/>
              <a:gd name="connsiteY5" fmla="*/ 389178 h 486473"/>
              <a:gd name="connsiteX6" fmla="*/ 0 w 415856"/>
              <a:gd name="connsiteY6" fmla="*/ 389178 h 486473"/>
              <a:gd name="connsiteX7" fmla="*/ 0 w 415856"/>
              <a:gd name="connsiteY7" fmla="*/ 97295 h 48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856" h="486473">
                <a:moveTo>
                  <a:pt x="0" y="97295"/>
                </a:moveTo>
                <a:lnTo>
                  <a:pt x="207928" y="97295"/>
                </a:lnTo>
                <a:lnTo>
                  <a:pt x="207928" y="0"/>
                </a:lnTo>
                <a:lnTo>
                  <a:pt x="415856" y="243237"/>
                </a:lnTo>
                <a:lnTo>
                  <a:pt x="207928" y="486473"/>
                </a:lnTo>
                <a:lnTo>
                  <a:pt x="207928" y="389178"/>
                </a:lnTo>
                <a:lnTo>
                  <a:pt x="0" y="389178"/>
                </a:lnTo>
                <a:lnTo>
                  <a:pt x="0" y="97295"/>
                </a:lnTo>
                <a:close/>
              </a:path>
            </a:pathLst>
          </a:custGeom>
          <a:solidFill>
            <a:srgbClr val="023F6D"/>
          </a:solidFill>
          <a:ln w="285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sz="1275">
              <a:sym typeface="+mn-ea"/>
            </a:endParaRPr>
          </a:p>
        </p:txBody>
      </p:sp>
      <p:sp>
        <p:nvSpPr>
          <p:cNvPr id="58" name="Freeform 10"/>
          <p:cNvSpPr/>
          <p:nvPr/>
        </p:nvSpPr>
        <p:spPr>
          <a:xfrm>
            <a:off x="5927104" y="3743143"/>
            <a:ext cx="351790" cy="322309"/>
          </a:xfrm>
          <a:custGeom>
            <a:avLst/>
            <a:gdLst>
              <a:gd name="connsiteX0" fmla="*/ 0 w 415856"/>
              <a:gd name="connsiteY0" fmla="*/ 97295 h 486473"/>
              <a:gd name="connsiteX1" fmla="*/ 207928 w 415856"/>
              <a:gd name="connsiteY1" fmla="*/ 97295 h 486473"/>
              <a:gd name="connsiteX2" fmla="*/ 207928 w 415856"/>
              <a:gd name="connsiteY2" fmla="*/ 0 h 486473"/>
              <a:gd name="connsiteX3" fmla="*/ 415856 w 415856"/>
              <a:gd name="connsiteY3" fmla="*/ 243237 h 486473"/>
              <a:gd name="connsiteX4" fmla="*/ 207928 w 415856"/>
              <a:gd name="connsiteY4" fmla="*/ 486473 h 486473"/>
              <a:gd name="connsiteX5" fmla="*/ 207928 w 415856"/>
              <a:gd name="connsiteY5" fmla="*/ 389178 h 486473"/>
              <a:gd name="connsiteX6" fmla="*/ 0 w 415856"/>
              <a:gd name="connsiteY6" fmla="*/ 389178 h 486473"/>
              <a:gd name="connsiteX7" fmla="*/ 0 w 415856"/>
              <a:gd name="connsiteY7" fmla="*/ 97295 h 48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856" h="486473">
                <a:moveTo>
                  <a:pt x="0" y="97295"/>
                </a:moveTo>
                <a:lnTo>
                  <a:pt x="207928" y="97295"/>
                </a:lnTo>
                <a:lnTo>
                  <a:pt x="207928" y="0"/>
                </a:lnTo>
                <a:lnTo>
                  <a:pt x="415856" y="243237"/>
                </a:lnTo>
                <a:lnTo>
                  <a:pt x="207928" y="486473"/>
                </a:lnTo>
                <a:lnTo>
                  <a:pt x="207928" y="389178"/>
                </a:lnTo>
                <a:lnTo>
                  <a:pt x="0" y="389178"/>
                </a:lnTo>
                <a:lnTo>
                  <a:pt x="0" y="97295"/>
                </a:lnTo>
                <a:close/>
              </a:path>
            </a:pathLst>
          </a:custGeom>
          <a:solidFill>
            <a:srgbClr val="023F6D"/>
          </a:solidFill>
          <a:ln w="285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sz="1275">
              <a:sym typeface="+mn-ea"/>
            </a:endParaRPr>
          </a:p>
        </p:txBody>
      </p:sp>
      <p:grpSp>
        <p:nvGrpSpPr>
          <p:cNvPr id="88" name="组合 87"/>
          <p:cNvGrpSpPr/>
          <p:nvPr/>
        </p:nvGrpSpPr>
        <p:grpSpPr>
          <a:xfrm>
            <a:off x="6529070" y="3322955"/>
            <a:ext cx="2025015" cy="1163320"/>
            <a:chOff x="10282" y="5103"/>
            <a:chExt cx="3189" cy="1832"/>
          </a:xfrm>
        </p:grpSpPr>
        <p:sp>
          <p:nvSpPr>
            <p:cNvPr id="59" name="圆角矩形 58"/>
            <p:cNvSpPr/>
            <p:nvPr/>
          </p:nvSpPr>
          <p:spPr>
            <a:xfrm rot="10800000">
              <a:off x="10283" y="5103"/>
              <a:ext cx="3188" cy="1832"/>
            </a:xfrm>
            <a:prstGeom prst="roundRect">
              <a:avLst/>
            </a:prstGeom>
            <a:solidFill>
              <a:srgbClr val="023F6D"/>
            </a:solidFill>
            <a:ln w="28575" cap="flat" cmpd="sng" algn="ctr">
              <a:noFill/>
              <a:prstDash val="solid"/>
              <a:miter lim="800000"/>
            </a:ln>
            <a:effectLst/>
          </p:spPr>
          <p:txBody>
            <a:bodyPr rtlCol="0" anchor="ctr"/>
            <a:lstStyle/>
            <a:p>
              <a:pPr algn="ctr"/>
              <a:endParaRPr lang="zh-CN" altLang="en-US" sz="1600"/>
            </a:p>
          </p:txBody>
        </p:sp>
        <p:sp>
          <p:nvSpPr>
            <p:cNvPr id="60" name="文本框 33"/>
            <p:cNvSpPr txBox="1"/>
            <p:nvPr/>
          </p:nvSpPr>
          <p:spPr>
            <a:xfrm>
              <a:off x="10282" y="5238"/>
              <a:ext cx="3162" cy="643"/>
            </a:xfrm>
            <a:prstGeom prst="roundRect">
              <a:avLst/>
            </a:prstGeom>
            <a:solidFill>
              <a:srgbClr val="023F6D"/>
            </a:solidFill>
          </p:spPr>
          <p:txBody>
            <a:bodyPr wrap="square" rtlCol="0">
              <a:spAutoFit/>
            </a:bodyPr>
            <a:lstStyle/>
            <a:p>
              <a:pPr algn="ctr"/>
              <a:r>
                <a:rPr b="1" dirty="0">
                  <a:solidFill>
                    <a:srgbClr val="FFFFFF"/>
                  </a:solidFill>
                  <a:latin typeface="微软雅黑" panose="020B0503020204020204" charset="-122"/>
                  <a:ea typeface="微软雅黑" panose="020B0503020204020204" charset="-122"/>
                </a:rPr>
                <a:t>超30亿以上部分</a:t>
              </a:r>
            </a:p>
          </p:txBody>
        </p:sp>
        <p:cxnSp>
          <p:nvCxnSpPr>
            <p:cNvPr id="61" name="直接连接符 60"/>
            <p:cNvCxnSpPr/>
            <p:nvPr/>
          </p:nvCxnSpPr>
          <p:spPr>
            <a:xfrm>
              <a:off x="10608" y="6038"/>
              <a:ext cx="2537" cy="0"/>
            </a:xfrm>
            <a:prstGeom prst="line">
              <a:avLst/>
            </a:prstGeom>
            <a:solidFill>
              <a:srgbClr val="023F6D"/>
            </a:solidFill>
            <a:ln w="6350" cap="flat" cmpd="sng" algn="ctr">
              <a:solidFill>
                <a:srgbClr val="FFFFFF"/>
              </a:solidFill>
              <a:prstDash val="sysDot"/>
              <a:miter lim="800000"/>
            </a:ln>
            <a:effectLst/>
          </p:spPr>
        </p:cxnSp>
        <p:sp>
          <p:nvSpPr>
            <p:cNvPr id="62" name="文本框 35"/>
            <p:cNvSpPr txBox="1"/>
            <p:nvPr/>
          </p:nvSpPr>
          <p:spPr>
            <a:xfrm>
              <a:off x="10390" y="6174"/>
              <a:ext cx="3079" cy="588"/>
            </a:xfrm>
            <a:prstGeom prst="roundRect">
              <a:avLst/>
            </a:prstGeom>
            <a:solidFill>
              <a:srgbClr val="023F6D"/>
            </a:solidFill>
          </p:spPr>
          <p:txBody>
            <a:bodyPr wrap="square" rtlCol="0">
              <a:spAutoFit/>
            </a:bodyPr>
            <a:lstStyle/>
            <a:p>
              <a:pPr algn="ctr"/>
              <a:r>
                <a:rPr lang="en-US" altLang="zh-CN" sz="1600" dirty="0">
                  <a:solidFill>
                    <a:srgbClr val="FFFFFF"/>
                  </a:solidFill>
                  <a:latin typeface="微软雅黑" panose="020B0503020204020204" charset="-122"/>
                  <a:ea typeface="微软雅黑" panose="020B0503020204020204" charset="-122"/>
                </a:rPr>
                <a:t>2.5</a:t>
              </a:r>
              <a:r>
                <a:rPr lang="zh-CN" altLang="en-US" sz="1600" dirty="0">
                  <a:solidFill>
                    <a:srgbClr val="FFFFFF"/>
                  </a:solidFill>
                  <a:latin typeface="微软雅黑" panose="020B0503020204020204" charset="-122"/>
                  <a:ea typeface="微软雅黑" panose="020B0503020204020204" charset="-122"/>
                </a:rPr>
                <a:t>%奖补</a:t>
              </a:r>
            </a:p>
          </p:txBody>
        </p:sp>
      </p:grpSp>
      <p:sp>
        <p:nvSpPr>
          <p:cNvPr id="65" name="Freeform 10"/>
          <p:cNvSpPr/>
          <p:nvPr/>
        </p:nvSpPr>
        <p:spPr>
          <a:xfrm>
            <a:off x="8979549" y="3743143"/>
            <a:ext cx="351790" cy="322309"/>
          </a:xfrm>
          <a:custGeom>
            <a:avLst/>
            <a:gdLst>
              <a:gd name="connsiteX0" fmla="*/ 0 w 415856"/>
              <a:gd name="connsiteY0" fmla="*/ 97295 h 486473"/>
              <a:gd name="connsiteX1" fmla="*/ 207928 w 415856"/>
              <a:gd name="connsiteY1" fmla="*/ 97295 h 486473"/>
              <a:gd name="connsiteX2" fmla="*/ 207928 w 415856"/>
              <a:gd name="connsiteY2" fmla="*/ 0 h 486473"/>
              <a:gd name="connsiteX3" fmla="*/ 415856 w 415856"/>
              <a:gd name="connsiteY3" fmla="*/ 243237 h 486473"/>
              <a:gd name="connsiteX4" fmla="*/ 207928 w 415856"/>
              <a:gd name="connsiteY4" fmla="*/ 486473 h 486473"/>
              <a:gd name="connsiteX5" fmla="*/ 207928 w 415856"/>
              <a:gd name="connsiteY5" fmla="*/ 389178 h 486473"/>
              <a:gd name="connsiteX6" fmla="*/ 0 w 415856"/>
              <a:gd name="connsiteY6" fmla="*/ 389178 h 486473"/>
              <a:gd name="connsiteX7" fmla="*/ 0 w 415856"/>
              <a:gd name="connsiteY7" fmla="*/ 97295 h 48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856" h="486473">
                <a:moveTo>
                  <a:pt x="0" y="97295"/>
                </a:moveTo>
                <a:lnTo>
                  <a:pt x="207928" y="97295"/>
                </a:lnTo>
                <a:lnTo>
                  <a:pt x="207928" y="0"/>
                </a:lnTo>
                <a:lnTo>
                  <a:pt x="415856" y="243237"/>
                </a:lnTo>
                <a:lnTo>
                  <a:pt x="207928" y="486473"/>
                </a:lnTo>
                <a:lnTo>
                  <a:pt x="207928" y="389178"/>
                </a:lnTo>
                <a:lnTo>
                  <a:pt x="0" y="389178"/>
                </a:lnTo>
                <a:lnTo>
                  <a:pt x="0" y="97295"/>
                </a:lnTo>
                <a:close/>
              </a:path>
            </a:pathLst>
          </a:custGeom>
          <a:solidFill>
            <a:srgbClr val="023F6D"/>
          </a:solidFill>
          <a:ln w="285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sz="1275">
              <a:sym typeface="+mn-ea"/>
            </a:endParaRPr>
          </a:p>
        </p:txBody>
      </p:sp>
      <p:grpSp>
        <p:nvGrpSpPr>
          <p:cNvPr id="89" name="组合 88"/>
          <p:cNvGrpSpPr/>
          <p:nvPr/>
        </p:nvGrpSpPr>
        <p:grpSpPr>
          <a:xfrm>
            <a:off x="9567545" y="3322955"/>
            <a:ext cx="2024380" cy="1163320"/>
            <a:chOff x="15067" y="5103"/>
            <a:chExt cx="3188" cy="1832"/>
          </a:xfrm>
        </p:grpSpPr>
        <p:sp>
          <p:nvSpPr>
            <p:cNvPr id="66" name="圆角矩形 65"/>
            <p:cNvSpPr/>
            <p:nvPr/>
          </p:nvSpPr>
          <p:spPr>
            <a:xfrm rot="10800000">
              <a:off x="15067" y="5103"/>
              <a:ext cx="3188" cy="1832"/>
            </a:xfrm>
            <a:prstGeom prst="roundRect">
              <a:avLst/>
            </a:prstGeom>
            <a:solidFill>
              <a:srgbClr val="023F6D"/>
            </a:solidFill>
            <a:ln w="28575" cap="flat" cmpd="sng" algn="ctr">
              <a:noFill/>
              <a:prstDash val="solid"/>
              <a:miter lim="800000"/>
            </a:ln>
            <a:effectLst/>
          </p:spPr>
          <p:txBody>
            <a:bodyPr rtlCol="0" anchor="ctr"/>
            <a:lstStyle/>
            <a:p>
              <a:pPr algn="ctr"/>
              <a:endParaRPr lang="zh-CN" altLang="en-US" sz="1600"/>
            </a:p>
          </p:txBody>
        </p:sp>
        <p:sp>
          <p:nvSpPr>
            <p:cNvPr id="67" name="文本框 33"/>
            <p:cNvSpPr txBox="1"/>
            <p:nvPr/>
          </p:nvSpPr>
          <p:spPr>
            <a:xfrm>
              <a:off x="15067" y="5238"/>
              <a:ext cx="3162" cy="643"/>
            </a:xfrm>
            <a:prstGeom prst="roundRect">
              <a:avLst/>
            </a:prstGeom>
            <a:solidFill>
              <a:srgbClr val="023F6D"/>
            </a:solidFill>
          </p:spPr>
          <p:txBody>
            <a:bodyPr wrap="square" rtlCol="0">
              <a:spAutoFit/>
            </a:bodyPr>
            <a:lstStyle/>
            <a:p>
              <a:pPr algn="ctr"/>
              <a:r>
                <a:rPr b="1" dirty="0">
                  <a:solidFill>
                    <a:srgbClr val="FFFFFF"/>
                  </a:solidFill>
                  <a:latin typeface="微软雅黑" panose="020B0503020204020204" charset="-122"/>
                  <a:ea typeface="微软雅黑" panose="020B0503020204020204" charset="-122"/>
                </a:rPr>
                <a:t>超</a:t>
              </a:r>
              <a:r>
                <a:rPr lang="en-US" b="1" dirty="0">
                  <a:solidFill>
                    <a:srgbClr val="FFFFFF"/>
                  </a:solidFill>
                  <a:latin typeface="微软雅黑" panose="020B0503020204020204" charset="-122"/>
                  <a:ea typeface="微软雅黑" panose="020B0503020204020204" charset="-122"/>
                </a:rPr>
                <a:t>5</a:t>
              </a:r>
              <a:r>
                <a:rPr b="1" dirty="0">
                  <a:solidFill>
                    <a:srgbClr val="FFFFFF"/>
                  </a:solidFill>
                  <a:latin typeface="微软雅黑" panose="020B0503020204020204" charset="-122"/>
                  <a:ea typeface="微软雅黑" panose="020B0503020204020204" charset="-122"/>
                </a:rPr>
                <a:t>0亿以上部分</a:t>
              </a:r>
            </a:p>
          </p:txBody>
        </p:sp>
        <p:cxnSp>
          <p:nvCxnSpPr>
            <p:cNvPr id="68" name="直接连接符 67"/>
            <p:cNvCxnSpPr/>
            <p:nvPr/>
          </p:nvCxnSpPr>
          <p:spPr>
            <a:xfrm>
              <a:off x="15393" y="6038"/>
              <a:ext cx="2537" cy="0"/>
            </a:xfrm>
            <a:prstGeom prst="line">
              <a:avLst/>
            </a:prstGeom>
            <a:solidFill>
              <a:srgbClr val="023F6D"/>
            </a:solidFill>
            <a:ln w="6350" cap="flat" cmpd="sng" algn="ctr">
              <a:solidFill>
                <a:srgbClr val="FFFFFF"/>
              </a:solidFill>
              <a:prstDash val="sysDot"/>
              <a:miter lim="800000"/>
            </a:ln>
            <a:effectLst/>
          </p:spPr>
        </p:cxnSp>
        <p:sp>
          <p:nvSpPr>
            <p:cNvPr id="69" name="文本框 35"/>
            <p:cNvSpPr txBox="1"/>
            <p:nvPr/>
          </p:nvSpPr>
          <p:spPr>
            <a:xfrm>
              <a:off x="15175" y="6174"/>
              <a:ext cx="3079" cy="588"/>
            </a:xfrm>
            <a:prstGeom prst="roundRect">
              <a:avLst/>
            </a:prstGeom>
            <a:solidFill>
              <a:srgbClr val="023F6D"/>
            </a:solidFill>
          </p:spPr>
          <p:txBody>
            <a:bodyPr wrap="square" rtlCol="0">
              <a:spAutoFit/>
            </a:bodyPr>
            <a:lstStyle/>
            <a:p>
              <a:pPr algn="ctr"/>
              <a:r>
                <a:rPr lang="en-US" altLang="zh-CN" sz="1600" dirty="0">
                  <a:solidFill>
                    <a:srgbClr val="FFFFFF"/>
                  </a:solidFill>
                  <a:latin typeface="微软雅黑" panose="020B0503020204020204" charset="-122"/>
                  <a:ea typeface="微软雅黑" panose="020B0503020204020204" charset="-122"/>
                </a:rPr>
                <a:t>3</a:t>
              </a:r>
              <a:r>
                <a:rPr lang="zh-CN" altLang="en-US" sz="1600" dirty="0">
                  <a:solidFill>
                    <a:srgbClr val="FFFFFF"/>
                  </a:solidFill>
                  <a:latin typeface="微软雅黑" panose="020B0503020204020204" charset="-122"/>
                  <a:ea typeface="微软雅黑" panose="020B0503020204020204" charset="-122"/>
                </a:rPr>
                <a:t>%奖补</a:t>
              </a:r>
            </a:p>
          </p:txBody>
        </p:sp>
      </p:grpSp>
      <p:sp>
        <p:nvSpPr>
          <p:cNvPr id="3" name="圆角矩形 2"/>
          <p:cNvSpPr/>
          <p:nvPr/>
        </p:nvSpPr>
        <p:spPr>
          <a:xfrm>
            <a:off x="1905" y="687705"/>
            <a:ext cx="1617345" cy="4025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8890" y="65849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01</a:t>
            </a:r>
          </a:p>
        </p:txBody>
      </p:sp>
      <p:sp>
        <p:nvSpPr>
          <p:cNvPr id="27" name="文本框"/>
          <p:cNvSpPr txBox="1"/>
          <p:nvPr/>
        </p:nvSpPr>
        <p:spPr>
          <a:xfrm>
            <a:off x="553085" y="720090"/>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奖励标准</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500" fill="hold">
                                          <p:stCondLst>
                                            <p:cond delay="0"/>
                                          </p:stCondLst>
                                        </p:cTn>
                                        <p:tgtEl>
                                          <p:spTgt spid="45"/>
                                        </p:tgtEl>
                                        <p:attrNameLst>
                                          <p:attrName>style.visibility</p:attrName>
                                        </p:attrNameLst>
                                      </p:cBhvr>
                                      <p:to>
                                        <p:strVal val="visible"/>
                                      </p:to>
                                    </p:set>
                                    <p:animEffect transition="in" filter="plus(in)">
                                      <p:cBhvr>
                                        <p:cTn id="7" dur="500"/>
                                        <p:tgtEl>
                                          <p:spTgt spid="4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linds(horizontal)">
                                      <p:cBhvr>
                                        <p:cTn id="11" dur="500"/>
                                        <p:tgtEl>
                                          <p:spTgt spid="4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left)">
                                      <p:cBhvr>
                                        <p:cTn id="15" dur="500"/>
                                        <p:tgtEl>
                                          <p:spTgt spid="8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left)">
                                      <p:cBhvr>
                                        <p:cTn id="19" dur="500"/>
                                        <p:tgtEl>
                                          <p:spTgt spid="5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wipe(left)">
                                      <p:cBhvr>
                                        <p:cTn id="23" dur="500"/>
                                        <p:tgtEl>
                                          <p:spTgt spid="8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wipe(left)">
                                      <p:cBhvr>
                                        <p:cTn id="31" dur="500"/>
                                        <p:tgtEl>
                                          <p:spTgt spid="8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wipe(left)">
                                      <p:cBhvr>
                                        <p:cTn id="39" dur="500"/>
                                        <p:tgtEl>
                                          <p:spTgt spid="89"/>
                                        </p:tgtEl>
                                      </p:cBhvr>
                                    </p:animEffect>
                                  </p:childTnLst>
                                </p:cTn>
                              </p:par>
                            </p:childTnLst>
                          </p:cTn>
                        </p:par>
                        <p:par>
                          <p:cTn id="40" fill="hold">
                            <p:stCondLst>
                              <p:cond delay="4500"/>
                            </p:stCondLst>
                            <p:childTnLst>
                              <p:par>
                                <p:cTn id="41" presetID="3" presetClass="entr" presetSubtype="10" fill="hold"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blinds(horizontal)">
                                      <p:cBhvr>
                                        <p:cTn id="43" dur="500"/>
                                        <p:tgtEl>
                                          <p:spTgt spid="73"/>
                                        </p:tgtEl>
                                      </p:cBhvr>
                                    </p:animEffect>
                                  </p:childTnLst>
                                </p:cTn>
                              </p:par>
                            </p:childTnLst>
                          </p:cTn>
                        </p:par>
                        <p:par>
                          <p:cTn id="44" fill="hold">
                            <p:stCondLst>
                              <p:cond delay="5000"/>
                            </p:stCondLst>
                            <p:childTnLst>
                              <p:par>
                                <p:cTn id="45" presetID="3" presetClass="entr" presetSubtype="10"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blinds(horizontal)">
                                      <p:cBhvr>
                                        <p:cTn id="47" dur="500"/>
                                        <p:tgtEl>
                                          <p:spTgt spid="74"/>
                                        </p:tgtEl>
                                      </p:cBhvr>
                                    </p:animEffect>
                                  </p:childTnLst>
                                </p:cTn>
                              </p:par>
                            </p:childTnLst>
                          </p:cTn>
                        </p:par>
                        <p:par>
                          <p:cTn id="48" fill="hold">
                            <p:stCondLst>
                              <p:cond delay="5500"/>
                            </p:stCondLst>
                            <p:childTnLst>
                              <p:par>
                                <p:cTn id="49" presetID="3" presetClass="entr" presetSubtype="10" fill="hold" nodeType="afterEffect">
                                  <p:stCondLst>
                                    <p:cond delay="0"/>
                                  </p:stCondLst>
                                  <p:childTnLst>
                                    <p:set>
                                      <p:cBhvr>
                                        <p:cTn id="50" dur="1" fill="hold">
                                          <p:stCondLst>
                                            <p:cond delay="0"/>
                                          </p:stCondLst>
                                        </p:cTn>
                                        <p:tgtEl>
                                          <p:spTgt spid="77"/>
                                        </p:tgtEl>
                                        <p:attrNameLst>
                                          <p:attrName>style.visibility</p:attrName>
                                        </p:attrNameLst>
                                      </p:cBhvr>
                                      <p:to>
                                        <p:strVal val="visible"/>
                                      </p:to>
                                    </p:set>
                                    <p:animEffect transition="in" filter="blinds(horizontal)">
                                      <p:cBhvr>
                                        <p:cTn id="51" dur="500"/>
                                        <p:tgtEl>
                                          <p:spTgt spid="77"/>
                                        </p:tgtEl>
                                      </p:cBhvr>
                                    </p:animEffect>
                                  </p:childTnLst>
                                </p:cTn>
                              </p:par>
                            </p:childTnLst>
                          </p:cTn>
                        </p:par>
                        <p:par>
                          <p:cTn id="52" fill="hold">
                            <p:stCondLst>
                              <p:cond delay="6000"/>
                            </p:stCondLst>
                            <p:childTnLst>
                              <p:par>
                                <p:cTn id="53" presetID="3" presetClass="entr" presetSubtype="10"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blinds(horizontal)">
                                      <p:cBhvr>
                                        <p:cTn id="5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47" grpId="0"/>
      <p:bldP spid="52" grpId="0" bldLvl="0" animBg="1"/>
      <p:bldP spid="58" grpId="0" bldLvl="0" animBg="1"/>
      <p:bldP spid="6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AutoShape 3"/>
          <p:cNvSpPr>
            <a:spLocks noChangeAspect="1" noChangeArrowheads="1" noTextEdit="1"/>
          </p:cNvSpPr>
          <p:nvPr>
            <p:custDataLst>
              <p:tags r:id="rId2"/>
            </p:custDataLst>
          </p:nvPr>
        </p:nvSpPr>
        <p:spPr bwMode="auto">
          <a:xfrm>
            <a:off x="793115" y="180530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2" name="文本框"/>
          <p:cNvSpPr txBox="1"/>
          <p:nvPr/>
        </p:nvSpPr>
        <p:spPr>
          <a:xfrm>
            <a:off x="1149985" y="238315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26" name="文本框 25"/>
          <p:cNvSpPr txBox="1"/>
          <p:nvPr userDrawn="1"/>
        </p:nvSpPr>
        <p:spPr>
          <a:xfrm>
            <a:off x="1594485" y="1425575"/>
            <a:ext cx="9511030" cy="2693035"/>
          </a:xfrm>
          <a:prstGeom prst="rect">
            <a:avLst/>
          </a:prstGeom>
          <a:noFill/>
        </p:spPr>
        <p:txBody>
          <a:bodyPr vert="horz" wrap="square" rtlCol="0">
            <a:spAutoFit/>
          </a:bodyPr>
          <a:lstStyle/>
          <a:p>
            <a:pPr marL="171450" indent="-171450" algn="l">
              <a:lnSpc>
                <a:spcPct val="180000"/>
              </a:lnSpc>
              <a:buFont typeface="Wingdings" panose="05000000000000000000" charset="0"/>
              <a:buChar char="l"/>
            </a:pP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奖励申报表。</a:t>
            </a:r>
            <a:endParaRPr lang="zh-CN" altLang="en-US" sz="1200" dirty="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申报声明书。</a:t>
            </a:r>
            <a:endParaRPr lang="zh-CN" altLang="en-US" sz="1200" dirty="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投资协议书（增资扩产项目可不提供）、发展改革或工业和信息化部门备案证复印件（协议签订时间、备案证日期为2021年1月1日后）。</a:t>
            </a:r>
            <a:endParaRPr lang="zh-CN" altLang="en-US" sz="1200" dirty="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企业营业执照复印件。</a:t>
            </a:r>
          </a:p>
          <a:p>
            <a:pPr marL="171450" indent="-171450" algn="l">
              <a:lnSpc>
                <a:spcPct val="180000"/>
              </a:lnSpc>
              <a:buFont typeface="Wingdings" panose="05000000000000000000" charset="0"/>
              <a:buChar char="l"/>
            </a:pP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不动产证</a:t>
            </a:r>
            <a:r>
              <a:rPr lang="zh-CN" altLang="en-US" sz="1200" dirty="0" smtClean="0">
                <a:solidFill>
                  <a:schemeClr val="tx1"/>
                </a:solidFill>
                <a:latin typeface="微软雅黑" panose="020B0503020204020204" charset="-122"/>
                <a:ea typeface="微软雅黑" panose="020B0503020204020204" charset="-122"/>
                <a:cs typeface="微软雅黑" panose="020B0503020204020204" charset="-122"/>
                <a:sym typeface="+mn-ea"/>
              </a:rPr>
              <a:t>复印件。</a:t>
            </a:r>
            <a:endParaRPr lang="zh-CN" altLang="en-US" sz="1200" dirty="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投产后第二至第六个完整会计年度内的企业完税证明。</a:t>
            </a:r>
            <a:endParaRPr lang="zh-CN" altLang="en-US" sz="1200" dirty="0">
              <a:solidFill>
                <a:schemeClr val="tx1"/>
              </a:solidFill>
              <a:latin typeface="微软雅黑" panose="020B0503020204020204" charset="-122"/>
              <a:ea typeface="微软雅黑" panose="020B0503020204020204" charset="-122"/>
              <a:cs typeface="微软雅黑" panose="020B0503020204020204" charset="-122"/>
            </a:endParaRPr>
          </a:p>
          <a:p>
            <a:pPr marL="171450" indent="-171450" algn="l">
              <a:lnSpc>
                <a:spcPct val="180000"/>
              </a:lnSpc>
              <a:buFont typeface="Wingdings" panose="05000000000000000000" charset="0"/>
              <a:buChar char="l"/>
            </a:pPr>
            <a:r>
              <a:rPr lang="zh-CN" altLang="en-US" sz="1200" dirty="0">
                <a:solidFill>
                  <a:schemeClr val="tx1"/>
                </a:solidFill>
                <a:latin typeface="微软雅黑" panose="020B0503020204020204" charset="-122"/>
                <a:ea typeface="微软雅黑" panose="020B0503020204020204" charset="-122"/>
                <a:cs typeface="微软雅黑" panose="020B0503020204020204" charset="-122"/>
                <a:sym typeface="+mn-ea"/>
              </a:rPr>
              <a:t>由会计师事务所出具的项目专项审计报告。</a:t>
            </a:r>
          </a:p>
          <a:p>
            <a:pPr marL="285750" indent="-285750" algn="l">
              <a:lnSpc>
                <a:spcPct val="150000"/>
              </a:lnSpc>
              <a:buClr>
                <a:srgbClr val="023D6A"/>
              </a:buClr>
              <a:buFont typeface="Wingdings" panose="05000000000000000000" charset="0"/>
              <a:buChar char="l"/>
            </a:pPr>
            <a:endParaRPr lang="zh-CN" altLang="en-US" sz="12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2" name="矩形 1"/>
          <p:cNvSpPr/>
          <p:nvPr/>
        </p:nvSpPr>
        <p:spPr>
          <a:xfrm>
            <a:off x="919480" y="1372870"/>
            <a:ext cx="10353040" cy="24523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664075" y="1078865"/>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p:cNvSpPr txBox="1"/>
          <p:nvPr/>
        </p:nvSpPr>
        <p:spPr>
          <a:xfrm>
            <a:off x="5284470" y="1175385"/>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申报提交材料</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3" name="文本框 22"/>
          <p:cNvSpPr txBox="1"/>
          <p:nvPr/>
        </p:nvSpPr>
        <p:spPr>
          <a:xfrm>
            <a:off x="4722495" y="111379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02</a:t>
            </a:r>
          </a:p>
        </p:txBody>
      </p:sp>
      <p:sp>
        <p:nvSpPr>
          <p:cNvPr id="31" name="单圆角矩形 30"/>
          <p:cNvSpPr/>
          <p:nvPr/>
        </p:nvSpPr>
        <p:spPr>
          <a:xfrm>
            <a:off x="360680" y="1776095"/>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descr="\\192.168.101.10\共享\日常工作模板\图标\房子.svg房子"/>
          <p:cNvPicPr>
            <a:picLocks noChangeAspect="1"/>
          </p:cNvPicPr>
          <p:nvPr/>
        </p:nvPicPr>
        <p:blipFill>
          <a:blip r:embed="rId5">
            <a:extLst>
              <a:ext uri="{96DAC541-7B7A-43D3-8B79-37D633B846F1}">
                <asvg:svgBlip xmlns:asvg="http://schemas.microsoft.com/office/drawing/2016/SVG/main" xmlns="" r:embed="rId6"/>
              </a:ext>
            </a:extLst>
          </a:blip>
          <a:srcRect/>
          <a:stretch>
            <a:fillRect/>
          </a:stretch>
        </p:blipFill>
        <p:spPr>
          <a:xfrm>
            <a:off x="357505" y="1805305"/>
            <a:ext cx="1036320" cy="1036320"/>
          </a:xfrm>
          <a:prstGeom prst="rect">
            <a:avLst/>
          </a:prstGeom>
        </p:spPr>
      </p:pic>
      <p:sp>
        <p:nvSpPr>
          <p:cNvPr id="9" name="AutoShape 3"/>
          <p:cNvSpPr>
            <a:spLocks noChangeAspect="1" noChangeArrowheads="1" noTextEdit="1"/>
          </p:cNvSpPr>
          <p:nvPr>
            <p:custDataLst>
              <p:tags r:id="rId3"/>
            </p:custDataLst>
          </p:nvPr>
        </p:nvSpPr>
        <p:spPr bwMode="auto">
          <a:xfrm>
            <a:off x="793115" y="476186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49985" y="533971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593850" y="4862830"/>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sym typeface="+mn-ea"/>
              </a:rPr>
              <a:t>由项目落户所在地经济发展部门负责受理。</a:t>
            </a:r>
            <a:endParaRPr lang="zh-CN" altLang="en-US" sz="1200">
              <a:latin typeface="微软雅黑" panose="020B0503020204020204" charset="-122"/>
              <a:ea typeface="微软雅黑" panose="020B0503020204020204" charset="-122"/>
              <a:cs typeface="微软雅黑" panose="020B0503020204020204" charset="-122"/>
              <a:sym typeface="+mn-ea"/>
            </a:endParaRPr>
          </a:p>
        </p:txBody>
      </p:sp>
      <p:sp>
        <p:nvSpPr>
          <p:cNvPr id="14" name="矩形 13"/>
          <p:cNvSpPr/>
          <p:nvPr/>
        </p:nvSpPr>
        <p:spPr>
          <a:xfrm>
            <a:off x="919480" y="4329430"/>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64075" y="4035425"/>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84470" y="4131945"/>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受理部门</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9" name="矩形 28"/>
          <p:cNvSpPr/>
          <p:nvPr/>
        </p:nvSpPr>
        <p:spPr>
          <a:xfrm>
            <a:off x="421958" y="4596130"/>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722495" y="407035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03</a:t>
            </a:r>
          </a:p>
        </p:txBody>
      </p:sp>
      <p:pic>
        <p:nvPicPr>
          <p:cNvPr id="21" name="图片 20" descr="\\192.168.101.10\共享\日常工作模板\图标\人口管理.svg人口管理"/>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3553" y="4649153"/>
            <a:ext cx="840105" cy="84074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9" name="AutoShape 3"/>
          <p:cNvSpPr>
            <a:spLocks noChangeAspect="1" noChangeArrowheads="1" noTextEdit="1"/>
          </p:cNvSpPr>
          <p:nvPr>
            <p:custDataLst>
              <p:tags r:id="rId2"/>
            </p:custDataLst>
          </p:nvPr>
        </p:nvSpPr>
        <p:spPr bwMode="auto">
          <a:xfrm>
            <a:off x="760730" y="213677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17600" y="271462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561465" y="2237105"/>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每年8月份。</a:t>
            </a:r>
          </a:p>
        </p:txBody>
      </p:sp>
      <p:sp>
        <p:nvSpPr>
          <p:cNvPr id="14" name="矩形 13"/>
          <p:cNvSpPr/>
          <p:nvPr/>
        </p:nvSpPr>
        <p:spPr>
          <a:xfrm>
            <a:off x="887095" y="1704340"/>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31690" y="1410335"/>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52085" y="1506855"/>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申报时间</a:t>
            </a:r>
          </a:p>
        </p:txBody>
      </p:sp>
      <p:sp>
        <p:nvSpPr>
          <p:cNvPr id="29" name="矩形 28"/>
          <p:cNvSpPr/>
          <p:nvPr/>
        </p:nvSpPr>
        <p:spPr>
          <a:xfrm>
            <a:off x="389890" y="1971040"/>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90110" y="144526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04</a:t>
            </a:r>
          </a:p>
        </p:txBody>
      </p:sp>
      <p:pic>
        <p:nvPicPr>
          <p:cNvPr id="21" name="图片 20" descr="D:\共享\日常工作模板\图标\时间(1).svg时间(1)"/>
          <p:cNvPicPr>
            <a:picLocks noChangeAspect="1"/>
          </p:cNvPicPr>
          <p:nvPr/>
        </p:nvPicPr>
        <p:blipFill>
          <a:blip r:embed="rId5">
            <a:extLst>
              <a:ext uri="{96DAC541-7B7A-43D3-8B79-37D633B846F1}">
                <asvg:svgBlip xmlns:asvg="http://schemas.microsoft.com/office/drawing/2016/SVG/main" xmlns="" r:embed="rId6"/>
              </a:ext>
            </a:extLst>
          </a:blip>
          <a:srcRect/>
          <a:stretch>
            <a:fillRect/>
          </a:stretch>
        </p:blipFill>
        <p:spPr>
          <a:xfrm>
            <a:off x="451168" y="2024063"/>
            <a:ext cx="840105" cy="840105"/>
          </a:xfrm>
          <a:prstGeom prst="rect">
            <a:avLst/>
          </a:prstGeom>
        </p:spPr>
      </p:pic>
      <p:sp>
        <p:nvSpPr>
          <p:cNvPr id="7" name="AutoShape 3"/>
          <p:cNvSpPr>
            <a:spLocks noChangeAspect="1" noChangeArrowheads="1" noTextEdit="1"/>
          </p:cNvSpPr>
          <p:nvPr>
            <p:custDataLst>
              <p:tags r:id="rId3"/>
            </p:custDataLst>
          </p:nvPr>
        </p:nvSpPr>
        <p:spPr bwMode="auto">
          <a:xfrm>
            <a:off x="793115" y="454279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5" name="文本框"/>
          <p:cNvSpPr txBox="1"/>
          <p:nvPr/>
        </p:nvSpPr>
        <p:spPr>
          <a:xfrm>
            <a:off x="1149985" y="512064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8" name="文本框 17"/>
          <p:cNvSpPr txBox="1"/>
          <p:nvPr userDrawn="1"/>
        </p:nvSpPr>
        <p:spPr>
          <a:xfrm>
            <a:off x="1561465" y="4408170"/>
            <a:ext cx="9328785" cy="1565910"/>
          </a:xfrm>
          <a:prstGeom prst="rect">
            <a:avLst/>
          </a:prstGeom>
          <a:noFill/>
        </p:spPr>
        <p:txBody>
          <a:bodyPr vert="horz" wrap="square" rtlCol="0">
            <a:spAutoFit/>
          </a:bodyPr>
          <a:lstStyle/>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由企业向项目落户所在地经济发展部门提出申请。</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各镇（街）经济发展部门收到企业申报材料后，对企业申报材料的真实性、完整性进行审核。</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各镇（街）经济发展部门将企业申报材料报市科工商务局，由市科工商务局对企业申报材料和奖励资金进行复核并出具相关意见。市级财政部门按照现行财政管理体制比例分担核算各级财政部门拨付奖励资金金额。</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市科工商务局对复核结果进行公示，公示完毕后，各镇（街）经济发展部门按复核结果直接向属地及市级财政部门申请资金拨付。</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9" name="矩形 18"/>
          <p:cNvSpPr/>
          <p:nvPr/>
        </p:nvSpPr>
        <p:spPr>
          <a:xfrm>
            <a:off x="919480" y="4110355"/>
            <a:ext cx="10353040" cy="20713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4664075" y="3816350"/>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p:cNvSpPr txBox="1"/>
          <p:nvPr/>
        </p:nvSpPr>
        <p:spPr>
          <a:xfrm>
            <a:off x="5284470" y="3895090"/>
            <a:ext cx="136969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审核程序</a:t>
            </a:r>
          </a:p>
        </p:txBody>
      </p:sp>
      <p:sp>
        <p:nvSpPr>
          <p:cNvPr id="25" name="文本框 24"/>
          <p:cNvSpPr txBox="1"/>
          <p:nvPr/>
        </p:nvSpPr>
        <p:spPr>
          <a:xfrm>
            <a:off x="4722495" y="385127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05</a:t>
            </a:r>
          </a:p>
        </p:txBody>
      </p:sp>
      <p:sp>
        <p:nvSpPr>
          <p:cNvPr id="28" name="单圆角矩形 27"/>
          <p:cNvSpPr/>
          <p:nvPr/>
        </p:nvSpPr>
        <p:spPr>
          <a:xfrm>
            <a:off x="360680" y="4513580"/>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descr="\\192.168.101.10\共享\日常工作模板\图标\电脑.svg电脑"/>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4505" y="4646630"/>
            <a:ext cx="838200" cy="8388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0"/>
          <p:cNvSpPr txBox="1">
            <a:spLocks noChangeArrowheads="1"/>
          </p:cNvSpPr>
          <p:nvPr/>
        </p:nvSpPr>
        <p:spPr bwMode="auto">
          <a:xfrm>
            <a:off x="174625" y="220980"/>
            <a:ext cx="310451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给予高管人才奖励</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2" name="矩形 41"/>
          <p:cNvSpPr/>
          <p:nvPr/>
        </p:nvSpPr>
        <p:spPr>
          <a:xfrm>
            <a:off x="3653155" y="1697990"/>
            <a:ext cx="6639560" cy="1751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28"/>
          <p:cNvSpPr txBox="1"/>
          <p:nvPr/>
        </p:nvSpPr>
        <p:spPr>
          <a:xfrm>
            <a:off x="4102735" y="1978660"/>
            <a:ext cx="5740400" cy="1189990"/>
          </a:xfrm>
          <a:prstGeom prst="rect">
            <a:avLst/>
          </a:prstGeom>
          <a:noFill/>
        </p:spPr>
        <p:txBody>
          <a:bodyPr wrap="square" lIns="0" tIns="0" rIns="0" bIns="0" rtlCol="0">
            <a:spAutoFit/>
          </a:bodyPr>
          <a:lstStyle/>
          <a:p>
            <a:pPr fontAlgn="auto">
              <a:lnSpc>
                <a:spcPts val="2320"/>
              </a:lnSpc>
            </a:pPr>
            <a:r>
              <a:rPr sz="1600" b="1" dirty="0">
                <a:solidFill>
                  <a:schemeClr val="bg1"/>
                </a:solidFill>
                <a:latin typeface="微软雅黑" panose="020B0503020204020204" charset="-122"/>
                <a:ea typeface="微软雅黑" panose="020B0503020204020204" charset="-122"/>
              </a:rPr>
              <a:t>项目自建成投产后第二至第六个完整会计年度内，对年度应纳税工资薪金收入额在50万元以上的项目高层管理人员，按其当年度个人地方经济贡献的最高不超过80%标准予以奖励，每个企业每年总奖励金额最高200万元</a:t>
            </a:r>
            <a:r>
              <a:rPr lang="zh-CN" sz="1600" b="1" dirty="0">
                <a:solidFill>
                  <a:schemeClr val="bg1"/>
                </a:solidFill>
                <a:latin typeface="微软雅黑" panose="020B0503020204020204" charset="-122"/>
                <a:ea typeface="微软雅黑" panose="020B0503020204020204" charset="-122"/>
              </a:rPr>
              <a:t>。</a:t>
            </a:r>
          </a:p>
        </p:txBody>
      </p:sp>
      <p:grpSp>
        <p:nvGrpSpPr>
          <p:cNvPr id="2" name="组合 1"/>
          <p:cNvGrpSpPr/>
          <p:nvPr/>
        </p:nvGrpSpPr>
        <p:grpSpPr>
          <a:xfrm>
            <a:off x="1574800" y="3783965"/>
            <a:ext cx="6793865" cy="1751965"/>
            <a:chOff x="2480" y="5959"/>
            <a:chExt cx="10699" cy="2759"/>
          </a:xfrm>
        </p:grpSpPr>
        <p:sp>
          <p:nvSpPr>
            <p:cNvPr id="46" name="矩形 45"/>
            <p:cNvSpPr/>
            <p:nvPr/>
          </p:nvSpPr>
          <p:spPr>
            <a:xfrm>
              <a:off x="2480" y="5959"/>
              <a:ext cx="10699" cy="2759"/>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33"/>
            <p:cNvSpPr txBox="1"/>
            <p:nvPr/>
          </p:nvSpPr>
          <p:spPr>
            <a:xfrm>
              <a:off x="3104" y="6854"/>
              <a:ext cx="9451" cy="937"/>
            </a:xfrm>
            <a:prstGeom prst="rect">
              <a:avLst/>
            </a:prstGeom>
            <a:noFill/>
          </p:spPr>
          <p:txBody>
            <a:bodyPr wrap="square" lIns="0" tIns="0" rIns="0" bIns="0" rtlCol="0">
              <a:spAutoFit/>
            </a:bodyPr>
            <a:lstStyle/>
            <a:p>
              <a:pPr lvl="0" algn="l" fontAlgn="auto">
                <a:lnSpc>
                  <a:spcPts val="2320"/>
                </a:lnSpc>
                <a:buClrTx/>
                <a:buSzTx/>
                <a:buFontTx/>
              </a:pPr>
              <a:r>
                <a:rPr sz="1600" b="1" dirty="0">
                  <a:solidFill>
                    <a:srgbClr val="023F6D"/>
                  </a:solidFill>
                  <a:latin typeface="微软雅黑" panose="020B0503020204020204" charset="-122"/>
                  <a:ea typeface="微软雅黑" panose="020B0503020204020204" charset="-122"/>
                  <a:sym typeface="+mn-ea"/>
                </a:rPr>
                <a:t>奖金须奖励到个人，企业不得另作他用。同时，在人才住房保障、子女入学教育等方面参照有关人才政策给予优先安排。</a:t>
              </a:r>
            </a:p>
          </p:txBody>
        </p:sp>
      </p:grpSp>
      <p:pic>
        <p:nvPicPr>
          <p:cNvPr id="51" name="图片 50" descr="图片3"/>
          <p:cNvPicPr>
            <a:picLocks noChangeAspect="1"/>
          </p:cNvPicPr>
          <p:nvPr/>
        </p:nvPicPr>
        <p:blipFill>
          <a:blip r:embed="rId2"/>
          <a:stretch>
            <a:fillRect/>
          </a:stretch>
        </p:blipFill>
        <p:spPr>
          <a:xfrm>
            <a:off x="8496935" y="3773805"/>
            <a:ext cx="1795780" cy="1751965"/>
          </a:xfrm>
          <a:prstGeom prst="rect">
            <a:avLst/>
          </a:prstGeom>
        </p:spPr>
      </p:pic>
      <p:pic>
        <p:nvPicPr>
          <p:cNvPr id="52" name="图片 51" descr="图片4"/>
          <p:cNvPicPr>
            <a:picLocks noChangeAspect="1"/>
          </p:cNvPicPr>
          <p:nvPr/>
        </p:nvPicPr>
        <p:blipFill>
          <a:blip r:embed="rId3"/>
          <a:stretch>
            <a:fillRect/>
          </a:stretch>
        </p:blipFill>
        <p:spPr>
          <a:xfrm>
            <a:off x="1574165" y="1700530"/>
            <a:ext cx="1788160" cy="1749425"/>
          </a:xfrm>
          <a:prstGeom prst="rect">
            <a:avLst/>
          </a:prstGeom>
        </p:spPr>
      </p:pic>
      <p:sp>
        <p:nvSpPr>
          <p:cNvPr id="3" name="圆角矩形 2"/>
          <p:cNvSpPr/>
          <p:nvPr/>
        </p:nvSpPr>
        <p:spPr>
          <a:xfrm>
            <a:off x="8255" y="681355"/>
            <a:ext cx="1617345" cy="4025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540" y="65214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01</a:t>
            </a:r>
          </a:p>
        </p:txBody>
      </p:sp>
      <p:sp>
        <p:nvSpPr>
          <p:cNvPr id="27" name="文本框"/>
          <p:cNvSpPr txBox="1"/>
          <p:nvPr/>
        </p:nvSpPr>
        <p:spPr>
          <a:xfrm>
            <a:off x="559435" y="713740"/>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奖励标准</a:t>
            </a: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AutoShape 3"/>
          <p:cNvSpPr>
            <a:spLocks noChangeAspect="1" noChangeArrowheads="1" noTextEdit="1"/>
          </p:cNvSpPr>
          <p:nvPr>
            <p:custDataLst>
              <p:tags r:id="rId2"/>
            </p:custDataLst>
          </p:nvPr>
        </p:nvSpPr>
        <p:spPr bwMode="auto">
          <a:xfrm>
            <a:off x="793115" y="180530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32" name="文本框"/>
          <p:cNvSpPr txBox="1"/>
          <p:nvPr/>
        </p:nvSpPr>
        <p:spPr>
          <a:xfrm>
            <a:off x="1149985" y="238315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26" name="文本框 25"/>
          <p:cNvSpPr txBox="1"/>
          <p:nvPr userDrawn="1"/>
        </p:nvSpPr>
        <p:spPr>
          <a:xfrm>
            <a:off x="1593850" y="1604010"/>
            <a:ext cx="9328785" cy="3022600"/>
          </a:xfrm>
          <a:prstGeom prst="rect">
            <a:avLst/>
          </a:prstGeom>
          <a:noFill/>
        </p:spPr>
        <p:txBody>
          <a:bodyPr vert="horz" wrap="square" rtlCol="0">
            <a:spAutoFit/>
          </a:bodyPr>
          <a:lstStyle/>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奖励申报表。</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申报声明书。</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投资协议书（增资扩产项目可不提供）、发展改革或工业和信息化部门备案证复印件（协议签订时间、备案证日期为2021年1月1日后）。</a:t>
            </a: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企业营业执照复印件。</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投产后第二至第六个完整会计年度内的企业完税证明。</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投产后第二至第六个完整会计年度内的受奖励人员个人完税证明。</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受奖励人员个人工资单。</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受奖励人员职务表。</a:t>
            </a:r>
            <a:endParaRPr 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l">
              <a:lnSpc>
                <a:spcPct val="150000"/>
              </a:lnSpc>
              <a:buClr>
                <a:srgbClr val="023D6A"/>
              </a:buClr>
              <a:buFont typeface="Wingdings" panose="05000000000000000000" charset="0"/>
              <a:buChar char="l"/>
            </a:pP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 name="矩形 1"/>
          <p:cNvSpPr/>
          <p:nvPr/>
        </p:nvSpPr>
        <p:spPr>
          <a:xfrm>
            <a:off x="919480" y="1383665"/>
            <a:ext cx="10353040" cy="302260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664075" y="1078865"/>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p:cNvSpPr txBox="1"/>
          <p:nvPr/>
        </p:nvSpPr>
        <p:spPr>
          <a:xfrm>
            <a:off x="5284470" y="1175385"/>
            <a:ext cx="1484630"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申报提交材料</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23" name="文本框 22"/>
          <p:cNvSpPr txBox="1"/>
          <p:nvPr/>
        </p:nvSpPr>
        <p:spPr>
          <a:xfrm>
            <a:off x="4722495" y="111379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02</a:t>
            </a:r>
          </a:p>
        </p:txBody>
      </p:sp>
      <p:sp>
        <p:nvSpPr>
          <p:cNvPr id="31" name="单圆角矩形 30"/>
          <p:cNvSpPr/>
          <p:nvPr/>
        </p:nvSpPr>
        <p:spPr>
          <a:xfrm>
            <a:off x="360680" y="1776095"/>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descr="\\192.168.101.10\共享\日常工作模板\图标\工厂(1).svg工厂(1)"/>
          <p:cNvPicPr>
            <a:picLocks noChangeAspect="1"/>
          </p:cNvPicPr>
          <p:nvPr/>
        </p:nvPicPr>
        <p:blipFill>
          <a:blip r:embed="rId5">
            <a:extLst>
              <a:ext uri="{96DAC541-7B7A-43D3-8B79-37D633B846F1}">
                <asvg:svgBlip xmlns:asvg="http://schemas.microsoft.com/office/drawing/2016/SVG/main" xmlns="" r:embed="rId6"/>
              </a:ext>
            </a:extLst>
          </a:blip>
          <a:srcRect/>
          <a:stretch>
            <a:fillRect/>
          </a:stretch>
        </p:blipFill>
        <p:spPr>
          <a:xfrm>
            <a:off x="530225" y="1955165"/>
            <a:ext cx="746125" cy="746125"/>
          </a:xfrm>
          <a:prstGeom prst="rect">
            <a:avLst/>
          </a:prstGeom>
        </p:spPr>
      </p:pic>
      <p:sp>
        <p:nvSpPr>
          <p:cNvPr id="10" name="文本框"/>
          <p:cNvSpPr txBox="1"/>
          <p:nvPr/>
        </p:nvSpPr>
        <p:spPr>
          <a:xfrm>
            <a:off x="1149985" y="641286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3" name="AutoShape 3"/>
          <p:cNvSpPr>
            <a:spLocks noChangeAspect="1" noChangeArrowheads="1" noTextEdit="1"/>
          </p:cNvSpPr>
          <p:nvPr>
            <p:custDataLst>
              <p:tags r:id="rId3"/>
            </p:custDataLst>
          </p:nvPr>
        </p:nvSpPr>
        <p:spPr bwMode="auto">
          <a:xfrm>
            <a:off x="793115" y="499173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5" name="文本框"/>
          <p:cNvSpPr txBox="1"/>
          <p:nvPr/>
        </p:nvSpPr>
        <p:spPr>
          <a:xfrm>
            <a:off x="1149985" y="556958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6" name="文本框 5"/>
          <p:cNvSpPr txBox="1"/>
          <p:nvPr userDrawn="1"/>
        </p:nvSpPr>
        <p:spPr>
          <a:xfrm>
            <a:off x="1593850" y="5092700"/>
            <a:ext cx="9328785" cy="368300"/>
          </a:xfrm>
          <a:prstGeom prst="rect">
            <a:avLst/>
          </a:prstGeom>
          <a:noFill/>
        </p:spPr>
        <p:txBody>
          <a:bodyPr vert="horz" wrap="square" rtlCol="0">
            <a:spAutoFit/>
          </a:bodyPr>
          <a:lstStyle/>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sym typeface="+mn-ea"/>
              </a:rPr>
              <a:t>由项目落户所在地经济发展部门负责受理。</a:t>
            </a:r>
            <a:endParaRPr lang="zh-CN" altLang="en-US" sz="1200">
              <a:latin typeface="微软雅黑" panose="020B0503020204020204" charset="-122"/>
              <a:ea typeface="微软雅黑" panose="020B0503020204020204" charset="-122"/>
              <a:cs typeface="微软雅黑" panose="020B0503020204020204" charset="-122"/>
              <a:sym typeface="+mn-ea"/>
            </a:endParaRPr>
          </a:p>
        </p:txBody>
      </p:sp>
      <p:sp>
        <p:nvSpPr>
          <p:cNvPr id="7" name="矩形 6"/>
          <p:cNvSpPr/>
          <p:nvPr/>
        </p:nvSpPr>
        <p:spPr>
          <a:xfrm>
            <a:off x="919480" y="4559300"/>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664075" y="4265295"/>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p:cNvSpPr txBox="1"/>
          <p:nvPr/>
        </p:nvSpPr>
        <p:spPr>
          <a:xfrm>
            <a:off x="5284470" y="4361815"/>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受理部门</a:t>
            </a:r>
            <a:endParaRPr lang="zh-CN" altLang="en-US" sz="1600" b="1" dirty="0">
              <a:solidFill>
                <a:schemeClr val="bg1"/>
              </a:solidFill>
              <a:effectLst/>
              <a:latin typeface="微软雅黑" panose="020B0503020204020204" charset="-122"/>
              <a:ea typeface="微软雅黑" panose="020B0503020204020204" charset="-122"/>
              <a:sym typeface="+mn-ea"/>
            </a:endParaRPr>
          </a:p>
        </p:txBody>
      </p:sp>
      <p:sp>
        <p:nvSpPr>
          <p:cNvPr id="19" name="矩形 18"/>
          <p:cNvSpPr/>
          <p:nvPr/>
        </p:nvSpPr>
        <p:spPr>
          <a:xfrm>
            <a:off x="421958" y="4826000"/>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722495" y="430022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03</a:t>
            </a:r>
          </a:p>
        </p:txBody>
      </p:sp>
      <p:pic>
        <p:nvPicPr>
          <p:cNvPr id="24" name="图片 23" descr="\\192.168.101.10\共享\日常工作模板\图标\团队.svg团队"/>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3553" y="4879023"/>
            <a:ext cx="840105" cy="84074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a:spLocks noChangeArrowheads="1"/>
          </p:cNvSpPr>
          <p:nvPr/>
        </p:nvSpPr>
        <p:spPr bwMode="auto">
          <a:xfrm>
            <a:off x="174625" y="220980"/>
            <a:ext cx="338264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申请奖励流程</a:t>
            </a:r>
          </a:p>
        </p:txBody>
      </p:sp>
      <p:sp>
        <p:nvSpPr>
          <p:cNvPr id="13"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9" name="AutoShape 3"/>
          <p:cNvSpPr>
            <a:spLocks noChangeAspect="1" noChangeArrowheads="1" noTextEdit="1"/>
          </p:cNvSpPr>
          <p:nvPr>
            <p:custDataLst>
              <p:tags r:id="rId2"/>
            </p:custDataLst>
          </p:nvPr>
        </p:nvSpPr>
        <p:spPr bwMode="auto">
          <a:xfrm>
            <a:off x="760730" y="2136775"/>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0" name="文本框"/>
          <p:cNvSpPr txBox="1"/>
          <p:nvPr/>
        </p:nvSpPr>
        <p:spPr>
          <a:xfrm>
            <a:off x="1117600" y="2714625"/>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1" name="文本框 10"/>
          <p:cNvSpPr txBox="1"/>
          <p:nvPr userDrawn="1"/>
        </p:nvSpPr>
        <p:spPr>
          <a:xfrm>
            <a:off x="1561465" y="2237105"/>
            <a:ext cx="9328785" cy="368300"/>
          </a:xfrm>
          <a:prstGeom prst="rect">
            <a:avLst/>
          </a:prstGeom>
          <a:noFill/>
        </p:spPr>
        <p:txBody>
          <a:bodyPr vert="horz" wrap="square" rtlCol="0">
            <a:spAutoFit/>
          </a:bodyPr>
          <a:lstStyle/>
          <a:p>
            <a:pPr marL="285750" indent="-285750" algn="l">
              <a:lnSpc>
                <a:spcPct val="150000"/>
              </a:lnSpc>
              <a:buClr>
                <a:srgbClr val="023D6A"/>
              </a:buClr>
              <a:buFont typeface="Wingdings" panose="05000000000000000000" charset="0"/>
              <a:buChar char="l"/>
            </a:pPr>
            <a:r>
              <a:rPr lang="zh-CN" altLang="en-US" sz="1200">
                <a:latin typeface="微软雅黑" panose="020B0503020204020204" charset="-122"/>
                <a:ea typeface="微软雅黑" panose="020B0503020204020204" charset="-122"/>
                <a:cs typeface="微软雅黑" panose="020B0503020204020204" charset="-122"/>
                <a:sym typeface="+mn-ea"/>
              </a:rPr>
              <a:t>每年8月份。</a:t>
            </a:r>
          </a:p>
        </p:txBody>
      </p:sp>
      <p:sp>
        <p:nvSpPr>
          <p:cNvPr id="14" name="矩形 13"/>
          <p:cNvSpPr/>
          <p:nvPr/>
        </p:nvSpPr>
        <p:spPr>
          <a:xfrm>
            <a:off x="887095" y="1704340"/>
            <a:ext cx="10353040" cy="1409065"/>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631690" y="1410335"/>
            <a:ext cx="2211070" cy="495300"/>
          </a:xfrm>
          <a:prstGeom prst="roundRect">
            <a:avLst/>
          </a:prstGeom>
          <a:solidFill>
            <a:srgbClr val="023F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p:cNvSpPr txBox="1"/>
          <p:nvPr/>
        </p:nvSpPr>
        <p:spPr>
          <a:xfrm>
            <a:off x="5252085" y="1506855"/>
            <a:ext cx="101663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申报时间</a:t>
            </a:r>
          </a:p>
        </p:txBody>
      </p:sp>
      <p:sp>
        <p:nvSpPr>
          <p:cNvPr id="29" name="矩形 28"/>
          <p:cNvSpPr/>
          <p:nvPr/>
        </p:nvSpPr>
        <p:spPr>
          <a:xfrm>
            <a:off x="389890" y="1971040"/>
            <a:ext cx="963295" cy="946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690110" y="1445260"/>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04</a:t>
            </a:r>
          </a:p>
        </p:txBody>
      </p:sp>
      <p:pic>
        <p:nvPicPr>
          <p:cNvPr id="21" name="图片 20" descr="D:\共享\日常工作模板\图标\时间(1).svg时间(1)"/>
          <p:cNvPicPr>
            <a:picLocks noChangeAspect="1"/>
          </p:cNvPicPr>
          <p:nvPr/>
        </p:nvPicPr>
        <p:blipFill>
          <a:blip r:embed="rId5">
            <a:extLst>
              <a:ext uri="{96DAC541-7B7A-43D3-8B79-37D633B846F1}">
                <asvg:svgBlip xmlns:asvg="http://schemas.microsoft.com/office/drawing/2016/SVG/main" xmlns="" r:embed="rId6"/>
              </a:ext>
            </a:extLst>
          </a:blip>
          <a:srcRect/>
          <a:stretch>
            <a:fillRect/>
          </a:stretch>
        </p:blipFill>
        <p:spPr>
          <a:xfrm>
            <a:off x="451168" y="2024063"/>
            <a:ext cx="840105" cy="840105"/>
          </a:xfrm>
          <a:prstGeom prst="rect">
            <a:avLst/>
          </a:prstGeom>
        </p:spPr>
      </p:pic>
      <p:sp>
        <p:nvSpPr>
          <p:cNvPr id="7" name="AutoShape 3"/>
          <p:cNvSpPr>
            <a:spLocks noChangeAspect="1" noChangeArrowheads="1" noTextEdit="1"/>
          </p:cNvSpPr>
          <p:nvPr>
            <p:custDataLst>
              <p:tags r:id="rId3"/>
            </p:custDataLst>
          </p:nvPr>
        </p:nvSpPr>
        <p:spPr bwMode="auto">
          <a:xfrm>
            <a:off x="793115" y="4542790"/>
            <a:ext cx="801370" cy="73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charset="-122"/>
              <a:ea typeface="微软雅黑" panose="020B0503020204020204" charset="-122"/>
            </a:endParaRPr>
          </a:p>
        </p:txBody>
      </p:sp>
      <p:sp>
        <p:nvSpPr>
          <p:cNvPr id="15" name="文本框"/>
          <p:cNvSpPr txBox="1"/>
          <p:nvPr/>
        </p:nvSpPr>
        <p:spPr>
          <a:xfrm>
            <a:off x="1149985" y="5120640"/>
            <a:ext cx="1330325" cy="398780"/>
          </a:xfrm>
          <a:prstGeom prst="rect">
            <a:avLst/>
          </a:prstGeom>
          <a:noFill/>
        </p:spPr>
        <p:txBody>
          <a:bodyPr vert="horz" wrap="square" rtlCol="0">
            <a:spAutoFit/>
          </a:bodyPr>
          <a:lstStyle/>
          <a:p>
            <a:pPr indent="0" algn="l" defTabSz="914400">
              <a:buNone/>
              <a:tabLst>
                <a:tab pos="984885" algn="l"/>
              </a:tabLst>
            </a:pPr>
            <a:r>
              <a:rPr lang="zh-CN" altLang="en-US" sz="2000" dirty="0">
                <a:solidFill>
                  <a:schemeClr val="bg1"/>
                </a:solidFill>
                <a:effectLst/>
                <a:latin typeface="思源黑体 CN Normal" panose="020B0400000000000000" charset="-122"/>
                <a:ea typeface="思源黑体 CN Normal" panose="020B0400000000000000" charset="-122"/>
              </a:rPr>
              <a:t>输入标题</a:t>
            </a:r>
          </a:p>
        </p:txBody>
      </p:sp>
      <p:sp>
        <p:nvSpPr>
          <p:cNvPr id="18" name="文本框 17"/>
          <p:cNvSpPr txBox="1"/>
          <p:nvPr userDrawn="1"/>
        </p:nvSpPr>
        <p:spPr>
          <a:xfrm>
            <a:off x="1594485" y="4513580"/>
            <a:ext cx="9328785" cy="1494155"/>
          </a:xfrm>
          <a:prstGeom prst="rect">
            <a:avLst/>
          </a:prstGeom>
          <a:noFill/>
        </p:spPr>
        <p:txBody>
          <a:bodyPr vert="horz" wrap="square" rtlCol="0">
            <a:spAutoFit/>
          </a:bodyPr>
          <a:lstStyle/>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sym typeface="+mn-ea"/>
              </a:rPr>
              <a:t>由企业向项目落户所在地经济发展部门提出申请。</a:t>
            </a:r>
            <a:endParaRPr lang="zh-CN" altLang="en-US" sz="1200">
              <a:latin typeface="微软雅黑" panose="020B0503020204020204" charset="-122"/>
              <a:ea typeface="微软雅黑" panose="020B0503020204020204" charset="-122"/>
            </a:endParaRPr>
          </a:p>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sym typeface="+mn-ea"/>
              </a:rPr>
              <a:t>各镇（街）经济发展部门收到企业申报材料后，对企业申报材料的真实性、完整性进行审核。</a:t>
            </a:r>
            <a:endParaRPr lang="zh-CN" altLang="en-US" sz="1200">
              <a:latin typeface="微软雅黑" panose="020B0503020204020204" charset="-122"/>
              <a:ea typeface="微软雅黑" panose="020B0503020204020204" charset="-122"/>
            </a:endParaRPr>
          </a:p>
          <a:p>
            <a:pPr marL="171450" indent="-171450" algn="l">
              <a:lnSpc>
                <a:spcPct val="160000"/>
              </a:lnSpc>
              <a:buFont typeface="Wingdings" panose="05000000000000000000" charset="0"/>
              <a:buChar char="l"/>
            </a:pPr>
            <a:r>
              <a:rPr lang="zh-CN" altLang="en-US" sz="1200">
                <a:latin typeface="微软雅黑" panose="020B0503020204020204" charset="-122"/>
                <a:ea typeface="微软雅黑" panose="020B0503020204020204" charset="-122"/>
                <a:sym typeface="+mn-ea"/>
              </a:rPr>
              <a:t>各镇（街）经济发展部门将企业申报材料报市科工商务局，由市科工商务局对企业申报材料和奖励资金进行复核并出具相关意见。</a:t>
            </a:r>
          </a:p>
          <a:p>
            <a:pPr indent="0" algn="l">
              <a:lnSpc>
                <a:spcPct val="150000"/>
              </a:lnSpc>
              <a:buFont typeface="Wingdings" panose="05000000000000000000" charset="0"/>
              <a:buNone/>
            </a:pPr>
            <a:r>
              <a:rPr lang="en-US" altLang="zh-CN" sz="1200">
                <a:latin typeface="微软雅黑" panose="020B0503020204020204" charset="-122"/>
                <a:ea typeface="微软雅黑" panose="020B0503020204020204" charset="-122"/>
                <a:sym typeface="+mn-ea"/>
              </a:rPr>
              <a:t>   </a:t>
            </a:r>
            <a:r>
              <a:rPr lang="zh-CN" altLang="en-US" sz="1200">
                <a:latin typeface="微软雅黑" panose="020B0503020204020204" charset="-122"/>
                <a:ea typeface="微软雅黑" panose="020B0503020204020204" charset="-122"/>
                <a:sym typeface="+mn-ea"/>
              </a:rPr>
              <a:t>市级财政部门按照现行财政管理体制比例分担核算各级财政部门拨付奖励资金金额。</a:t>
            </a:r>
            <a:endParaRPr lang="zh-CN" altLang="en-US" sz="1200">
              <a:latin typeface="微软雅黑" panose="020B0503020204020204" charset="-122"/>
              <a:ea typeface="微软雅黑" panose="020B0503020204020204" charset="-122"/>
            </a:endParaRPr>
          </a:p>
          <a:p>
            <a:pPr marL="171450" indent="-171450" algn="l">
              <a:lnSpc>
                <a:spcPct val="150000"/>
              </a:lnSpc>
              <a:buFont typeface="Wingdings" panose="05000000000000000000" charset="0"/>
              <a:buChar char="l"/>
            </a:pPr>
            <a:r>
              <a:rPr lang="zh-CN" altLang="en-US" sz="1200">
                <a:latin typeface="微软雅黑" panose="020B0503020204020204" charset="-122"/>
                <a:ea typeface="微软雅黑" panose="020B0503020204020204" charset="-122"/>
                <a:sym typeface="+mn-ea"/>
              </a:rPr>
              <a:t>市科工商务局对复核结果进行公示，公示完毕后，各镇（街）经济发展部门按复核结果直接向属地及市级财政部门申请资金拨付。</a:t>
            </a:r>
            <a:endParaRPr lang="zh-CN" altLang="en-US" sz="1200" b="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9" name="矩形 18"/>
          <p:cNvSpPr/>
          <p:nvPr/>
        </p:nvSpPr>
        <p:spPr>
          <a:xfrm>
            <a:off x="919480" y="4110355"/>
            <a:ext cx="10353040" cy="2071370"/>
          </a:xfrm>
          <a:prstGeom prst="rect">
            <a:avLst/>
          </a:prstGeom>
          <a:noFill/>
          <a:ln w="25400">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4664075" y="3816350"/>
            <a:ext cx="2211070" cy="495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p:cNvSpPr txBox="1"/>
          <p:nvPr/>
        </p:nvSpPr>
        <p:spPr>
          <a:xfrm>
            <a:off x="5284470" y="3895090"/>
            <a:ext cx="1369695" cy="337185"/>
          </a:xfrm>
          <a:prstGeom prst="rect">
            <a:avLst/>
          </a:prstGeom>
          <a:noFill/>
        </p:spPr>
        <p:txBody>
          <a:bodyPr vert="horz" wrap="square" rtlCol="0">
            <a:spAutoFit/>
          </a:bodyPr>
          <a:lstStyle/>
          <a:p>
            <a:pPr indent="0" algn="l">
              <a:buNone/>
            </a:pPr>
            <a:r>
              <a:rPr lang="zh-CN" altLang="en-US" sz="1600" b="1">
                <a:solidFill>
                  <a:schemeClr val="bg1"/>
                </a:solidFill>
                <a:latin typeface="微软雅黑" panose="020B0503020204020204" charset="-122"/>
                <a:ea typeface="微软雅黑" panose="020B0503020204020204" charset="-122"/>
                <a:sym typeface="+mn-ea"/>
              </a:rPr>
              <a:t>审核程序</a:t>
            </a:r>
          </a:p>
        </p:txBody>
      </p:sp>
      <p:sp>
        <p:nvSpPr>
          <p:cNvPr id="25" name="文本框 24"/>
          <p:cNvSpPr txBox="1"/>
          <p:nvPr/>
        </p:nvSpPr>
        <p:spPr>
          <a:xfrm>
            <a:off x="4722495" y="3851275"/>
            <a:ext cx="561975" cy="460375"/>
          </a:xfrm>
          <a:prstGeom prst="rect">
            <a:avLst/>
          </a:prstGeom>
          <a:noFill/>
        </p:spPr>
        <p:txBody>
          <a:bodyPr wrap="square" rtlCol="0">
            <a:spAutoFit/>
          </a:bodyPr>
          <a:lstStyle/>
          <a:p>
            <a:r>
              <a:rPr lang="en-US" altLang="zh-CN" sz="2400" i="1">
                <a:solidFill>
                  <a:schemeClr val="bg1"/>
                </a:solidFill>
                <a:effectLst>
                  <a:outerShdw blurRad="38100" dist="38100" dir="2700000" algn="tl">
                    <a:srgbClr val="000000">
                      <a:alpha val="43137"/>
                    </a:srgbClr>
                  </a:outerShdw>
                </a:effectLst>
                <a:latin typeface="华文新魏" panose="02010800040101010101" charset="-122"/>
                <a:ea typeface="华文新魏" panose="02010800040101010101" charset="-122"/>
              </a:rPr>
              <a:t>05</a:t>
            </a:r>
          </a:p>
        </p:txBody>
      </p:sp>
      <p:sp>
        <p:nvSpPr>
          <p:cNvPr id="28" name="单圆角矩形 27"/>
          <p:cNvSpPr/>
          <p:nvPr/>
        </p:nvSpPr>
        <p:spPr>
          <a:xfrm>
            <a:off x="360680" y="4513580"/>
            <a:ext cx="1085850" cy="1104900"/>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descr="D:\共享\日常工作模板\图标\文件夹.svg文件夹"/>
          <p:cNvPicPr>
            <a:picLocks noChangeAspect="1"/>
          </p:cNvPicPr>
          <p:nvPr/>
        </p:nvPicPr>
        <p:blipFill>
          <a:blip r:embed="rId7">
            <a:extLst>
              <a:ext uri="{96DAC541-7B7A-43D3-8B79-37D633B846F1}">
                <asvg:svgBlip xmlns:asvg="http://schemas.microsoft.com/office/drawing/2016/SVG/main" xmlns="" r:embed="rId8"/>
              </a:ext>
            </a:extLst>
          </a:blip>
          <a:srcRect/>
          <a:stretch>
            <a:fillRect/>
          </a:stretch>
        </p:blipFill>
        <p:spPr>
          <a:xfrm>
            <a:off x="484205" y="4646630"/>
            <a:ext cx="838800" cy="8388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lstStyle/>
          <a:p>
            <a:endParaRPr lang="zh-CN" altLang="en-US"/>
          </a:p>
        </p:txBody>
      </p:sp>
      <p:sp>
        <p:nvSpPr>
          <p:cNvPr id="7" name="副标题 6"/>
          <p:cNvSpPr>
            <a:spLocks noGrp="1"/>
          </p:cNvSpPr>
          <p:nvPr>
            <p:ph type="subTitle" idx="1"/>
          </p:nvPr>
        </p:nvSpPr>
        <p:spPr/>
        <p:txBody>
          <a:bodyPr/>
          <a:lstStyle/>
          <a:p>
            <a:endParaRPr lang="zh-CN" altLang="en-US"/>
          </a:p>
        </p:txBody>
      </p:sp>
      <p:sp>
        <p:nvSpPr>
          <p:cNvPr id="2" name="矩形 1"/>
          <p:cNvSpPr/>
          <p:nvPr/>
        </p:nvSpPr>
        <p:spPr>
          <a:xfrm>
            <a:off x="0" y="2173357"/>
            <a:ext cx="12192000" cy="2557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3" name="图文框 2"/>
          <p:cNvSpPr/>
          <p:nvPr/>
        </p:nvSpPr>
        <p:spPr>
          <a:xfrm>
            <a:off x="4075043" y="1427922"/>
            <a:ext cx="4041913" cy="4002156"/>
          </a:xfrm>
          <a:prstGeom prst="frame">
            <a:avLst>
              <a:gd name="adj1" fmla="val 620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4" name="文本框 3"/>
          <p:cNvSpPr txBox="1"/>
          <p:nvPr/>
        </p:nvSpPr>
        <p:spPr>
          <a:xfrm>
            <a:off x="5436870" y="2398645"/>
            <a:ext cx="1318260" cy="583565"/>
          </a:xfrm>
          <a:prstGeom prst="rect">
            <a:avLst/>
          </a:prstGeom>
          <a:noFill/>
        </p:spPr>
        <p:txBody>
          <a:bodyPr wrap="none" rtlCol="0">
            <a:spAutoFit/>
          </a:bodyPr>
          <a:lstStyle/>
          <a:p>
            <a:pPr algn="ctr"/>
            <a:r>
              <a:rPr lang="en-US" altLang="zh-CN" sz="3200" dirty="0">
                <a:solidFill>
                  <a:schemeClr val="bg1"/>
                </a:solidFill>
                <a:latin typeface="微软雅黑" panose="020B0503020204020204" charset="-122"/>
                <a:ea typeface="微软雅黑" panose="020B0503020204020204" charset="-122"/>
                <a:sym typeface="方正黑体简体" panose="02010601030101010101" pitchFamily="2" charset="-122"/>
              </a:rPr>
              <a:t>Part 4</a:t>
            </a:r>
          </a:p>
        </p:txBody>
      </p:sp>
      <p:sp>
        <p:nvSpPr>
          <p:cNvPr id="5" name="矩形 4"/>
          <p:cNvSpPr/>
          <p:nvPr/>
        </p:nvSpPr>
        <p:spPr>
          <a:xfrm>
            <a:off x="3541454" y="2933989"/>
            <a:ext cx="5109092" cy="1015160"/>
          </a:xfrm>
          <a:prstGeom prst="rect">
            <a:avLst/>
          </a:prstGeom>
          <a:solidFill>
            <a:schemeClr val="accent1"/>
          </a:solidFill>
        </p:spPr>
        <p:txBody>
          <a:bodyPr wrap="none" anchor="ctr">
            <a:noAutofit/>
          </a:bodyPr>
          <a:lstStyle/>
          <a:p>
            <a:pPr algn="ctr"/>
            <a:r>
              <a:rPr lang="zh-CN" altLang="en-US" sz="4800" b="1" dirty="0">
                <a:solidFill>
                  <a:schemeClr val="bg1"/>
                </a:solidFill>
                <a:latin typeface="微软雅黑" panose="020B0503020204020204" charset="-122"/>
                <a:ea typeface="微软雅黑" panose="020B0503020204020204" charset="-122"/>
                <a:cs typeface="经典特宋简" panose="02010609010101010101" pitchFamily="49" charset="-122"/>
                <a:sym typeface="方正黑体简体" panose="02010601030101010101" pitchFamily="2" charset="-122"/>
              </a:rPr>
              <a:t>其他</a:t>
            </a:r>
          </a:p>
        </p:txBody>
      </p:sp>
      <p:sp>
        <p:nvSpPr>
          <p:cNvPr id="17" name="椭圆 16"/>
          <p:cNvSpPr>
            <a:spLocks noChangeAspect="1"/>
          </p:cNvSpPr>
          <p:nvPr/>
        </p:nvSpPr>
        <p:spPr>
          <a:xfrm>
            <a:off x="5664000" y="4848295"/>
            <a:ext cx="864000" cy="873600"/>
          </a:xfrm>
          <a:prstGeom prst="ellipse">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2700000" scaled="1"/>
            <a:tileRect/>
          </a:gradFill>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D60000"/>
              </a:solidFill>
              <a:latin typeface="方正黑体简体" panose="02010601030101010101" pitchFamily="2" charset="-122"/>
              <a:ea typeface="方正黑体简体" panose="02010601030101010101" pitchFamily="2" charset="-122"/>
              <a:cs typeface="Verdana" panose="020B0604030504040204" pitchFamily="34" charset="0"/>
              <a:sym typeface="方正黑体简体" panose="02010601030101010101" pitchFamily="2" charset="-122"/>
            </a:endParaRPr>
          </a:p>
        </p:txBody>
      </p:sp>
      <p:sp>
        <p:nvSpPr>
          <p:cNvPr id="19" name="文本框 18"/>
          <p:cNvSpPr txBox="1"/>
          <p:nvPr/>
        </p:nvSpPr>
        <p:spPr>
          <a:xfrm>
            <a:off x="11943214" y="7239000"/>
            <a:ext cx="248786" cy="369332"/>
          </a:xfrm>
          <a:prstGeom prst="rect">
            <a:avLst/>
          </a:prstGeom>
          <a:noFill/>
        </p:spPr>
        <p:txBody>
          <a:bodyPr wrap="none" rtlCol="0">
            <a:spAutoFit/>
          </a:bodyPr>
          <a:lstStyle/>
          <a:p>
            <a:r>
              <a:rPr lang="en-US" altLang="zh-CN" dirty="0">
                <a:latin typeface="方正黑体简体" panose="02010601030101010101" pitchFamily="2" charset="-122"/>
                <a:ea typeface="方正黑体简体" panose="02010601030101010101" pitchFamily="2" charset="-122"/>
                <a:sym typeface="方正黑体简体" panose="02010601030101010101" pitchFamily="2" charset="-122"/>
              </a:rPr>
              <a:t>.</a:t>
            </a:r>
            <a:endParaRPr lang="zh-CN" altLang="en-US" dirty="0">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10" presetClass="exit" presetSubtype="0" fill="hold" grpId="0" nodeType="afterEffect">
                                  <p:stCondLst>
                                    <p:cond delay="1500"/>
                                  </p:stCondLst>
                                  <p:childTnLst>
                                    <p:animEffect transition="out" filter="fade">
                                      <p:cBhvr>
                                        <p:cTn id="24" dur="500"/>
                                        <p:tgtEl>
                                          <p:spTgt spid="19"/>
                                        </p:tgtEl>
                                      </p:cBhvr>
                                    </p:animEffect>
                                    <p:set>
                                      <p:cBhvr>
                                        <p:cTn id="25" dur="1" fill="hold">
                                          <p:stCondLst>
                                            <p:cond delay="499"/>
                                          </p:stCondLst>
                                        </p:cTn>
                                        <p:tgtEl>
                                          <p:spTgt spid="19"/>
                                        </p:tgtEl>
                                        <p:attrNameLst>
                                          <p:attrName>style.visibility</p:attrName>
                                        </p:attrNameLst>
                                      </p:cBhvr>
                                      <p:to>
                                        <p:strVal val="hidden"/>
                                      </p:to>
                                    </p:set>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5" grpId="0" bldLvl="0" animBg="1"/>
      <p:bldP spid="5" grpId="1" animBg="1"/>
      <p:bldP spid="17" grpId="0" bldLvl="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0"/>
          <p:cNvSpPr txBox="1">
            <a:spLocks noChangeArrowheads="1"/>
          </p:cNvSpPr>
          <p:nvPr/>
        </p:nvSpPr>
        <p:spPr bwMode="auto">
          <a:xfrm>
            <a:off x="174625" y="220980"/>
            <a:ext cx="310451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charset="-122"/>
                <a:ea typeface="微软雅黑" panose="020B0503020204020204" charset="-122"/>
                <a:sym typeface="方正黑体简体" panose="02010601030101010101" pitchFamily="2" charset="-122"/>
              </a:rPr>
              <a:t>有效时间</a:t>
            </a:r>
          </a:p>
        </p:txBody>
      </p:sp>
      <p:sp>
        <p:nvSpPr>
          <p:cNvPr id="20" name="矩形 1"/>
          <p:cNvSpPr>
            <a:spLocks noChangeArrowheads="1"/>
          </p:cNvSpPr>
          <p:nvPr/>
        </p:nvSpPr>
        <p:spPr bwMode="auto">
          <a:xfrm>
            <a:off x="0" y="188913"/>
            <a:ext cx="144463" cy="463550"/>
          </a:xfrm>
          <a:prstGeom prst="rect">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方正黑体简体" panose="02010601030101010101" pitchFamily="2" charset="-122"/>
              <a:ea typeface="方正黑体简体" panose="02010601030101010101" pitchFamily="2" charset="-122"/>
              <a:sym typeface="方正黑体简体" panose="02010601030101010101" pitchFamily="2" charset="-122"/>
            </a:endParaRPr>
          </a:p>
        </p:txBody>
      </p:sp>
      <p:grpSp>
        <p:nvGrpSpPr>
          <p:cNvPr id="37" name="Group 149"/>
          <p:cNvGrpSpPr>
            <a:grpSpLocks noChangeAspect="1"/>
          </p:cNvGrpSpPr>
          <p:nvPr/>
        </p:nvGrpSpPr>
        <p:grpSpPr bwMode="auto">
          <a:xfrm>
            <a:off x="7917815" y="1099820"/>
            <a:ext cx="1019810" cy="1016635"/>
            <a:chOff x="4216619" y="4857742"/>
            <a:chExt cx="713768" cy="712886"/>
          </a:xfrm>
          <a:solidFill>
            <a:srgbClr val="21BAFF"/>
          </a:solidFill>
        </p:grpSpPr>
        <p:sp>
          <p:nvSpPr>
            <p:cNvPr id="38" name="Donut 32"/>
            <p:cNvSpPr>
              <a:spLocks noChangeArrowheads="1"/>
            </p:cNvSpPr>
            <p:nvPr/>
          </p:nvSpPr>
          <p:spPr bwMode="auto">
            <a:xfrm>
              <a:off x="4216619" y="4857742"/>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ln>
            <a:effectLst>
              <a:outerShdw blurRad="63500" dist="23000" dir="5400000" rotWithShape="0">
                <a:srgbClr val="000000">
                  <a:alpha val="34999"/>
                </a:srgbClr>
              </a:outerShdw>
            </a:effectLst>
          </p:spPr>
          <p:txBody>
            <a:bodyPr anchor="ctr"/>
            <a:lstStyle/>
            <a:p>
              <a:pPr algn="ctr" defTabSz="457200" fontAlgn="base">
                <a:spcBef>
                  <a:spcPct val="0"/>
                </a:spcBef>
                <a:spcAft>
                  <a:spcPct val="0"/>
                </a:spcAft>
              </a:pPr>
              <a:endParaRPr lang="en-US" dirty="0">
                <a:solidFill>
                  <a:prstClr val="black"/>
                </a:solidFill>
                <a:latin typeface="微软雅黑" panose="020B0503020204020204" charset="-122"/>
                <a:ea typeface="微软雅黑" panose="020B0503020204020204" charset="-122"/>
              </a:endParaRPr>
            </a:p>
          </p:txBody>
        </p:sp>
        <p:grpSp>
          <p:nvGrpSpPr>
            <p:cNvPr id="39" name="Gruppe 67"/>
            <p:cNvGrpSpPr/>
            <p:nvPr/>
          </p:nvGrpSpPr>
          <p:grpSpPr bwMode="auto">
            <a:xfrm>
              <a:off x="4370796" y="5028441"/>
              <a:ext cx="405456" cy="371850"/>
              <a:chOff x="355442" y="4350695"/>
              <a:chExt cx="900893" cy="825896"/>
            </a:xfrm>
            <a:grpFill/>
          </p:grpSpPr>
          <p:sp>
            <p:nvSpPr>
              <p:cNvPr id="40"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54487"/>
              </a:solidFill>
              <a:ln w="9525">
                <a:noFill/>
                <a:round/>
              </a:ln>
            </p:spPr>
            <p:txBody>
              <a:bodyPr/>
              <a:lstStyle/>
              <a:p>
                <a:pPr>
                  <a:defRPr/>
                </a:pPr>
                <a:endParaRPr lang="da-DK" kern="0" dirty="0">
                  <a:solidFill>
                    <a:sysClr val="windowText" lastClr="000000"/>
                  </a:solidFill>
                  <a:latin typeface="微软雅黑" panose="020B0503020204020204" charset="-122"/>
                  <a:ea typeface="微软雅黑" panose="020B0503020204020204" charset="-122"/>
                </a:endParaRPr>
              </a:p>
            </p:txBody>
          </p:sp>
          <p:sp>
            <p:nvSpPr>
              <p:cNvPr id="41"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54487"/>
              </a:solidFill>
              <a:ln w="9525">
                <a:noFill/>
                <a:round/>
              </a:ln>
            </p:spPr>
            <p:txBody>
              <a:bodyPr/>
              <a:lstStyle/>
              <a:p>
                <a:pPr>
                  <a:defRPr/>
                </a:pPr>
                <a:endParaRPr lang="da-DK" kern="0" dirty="0">
                  <a:solidFill>
                    <a:sysClr val="windowText" lastClr="000000"/>
                  </a:solidFill>
                  <a:latin typeface="微软雅黑" panose="020B0503020204020204" charset="-122"/>
                  <a:ea typeface="微软雅黑" panose="020B0503020204020204" charset="-122"/>
                </a:endParaRPr>
              </a:p>
            </p:txBody>
          </p:sp>
        </p:grpSp>
      </p:grpSp>
      <p:grpSp>
        <p:nvGrpSpPr>
          <p:cNvPr id="52" name="Group 131"/>
          <p:cNvGrpSpPr>
            <a:grpSpLocks noChangeAspect="1"/>
          </p:cNvGrpSpPr>
          <p:nvPr/>
        </p:nvGrpSpPr>
        <p:grpSpPr bwMode="auto">
          <a:xfrm>
            <a:off x="9260205" y="2060575"/>
            <a:ext cx="1017270" cy="1017270"/>
            <a:chOff x="5109971" y="1507999"/>
            <a:chExt cx="713232" cy="713232"/>
          </a:xfrm>
          <a:solidFill>
            <a:srgbClr val="21BAFF"/>
          </a:solidFill>
        </p:grpSpPr>
        <p:sp>
          <p:nvSpPr>
            <p:cNvPr id="54"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ln>
            <a:effectLst>
              <a:outerShdw blurRad="63500" dist="23000" dir="5400000" rotWithShape="0">
                <a:srgbClr val="000000">
                  <a:alpha val="34999"/>
                </a:srgbClr>
              </a:outerShdw>
            </a:effectLst>
          </p:spPr>
          <p:txBody>
            <a:bodyPr anchor="ctr"/>
            <a:lstStyle/>
            <a:p>
              <a:pPr algn="ctr" defTabSz="457200" fontAlgn="base">
                <a:spcBef>
                  <a:spcPct val="0"/>
                </a:spcBef>
                <a:spcAft>
                  <a:spcPct val="0"/>
                </a:spcAft>
              </a:pPr>
              <a:endParaRPr lang="en-US" dirty="0">
                <a:solidFill>
                  <a:prstClr val="black"/>
                </a:solidFill>
                <a:latin typeface="微软雅黑" panose="020B0503020204020204" charset="-122"/>
                <a:ea typeface="微软雅黑" panose="020B0503020204020204" charset="-122"/>
              </a:endParaRPr>
            </a:p>
          </p:txBody>
        </p:sp>
        <p:sp>
          <p:nvSpPr>
            <p:cNvPr id="55"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054487"/>
            </a:solidFill>
            <a:ln w="9525">
              <a:noFill/>
              <a:round/>
            </a:ln>
          </p:spPr>
          <p:txBody>
            <a:bodyPr/>
            <a:lstStyle/>
            <a:p>
              <a:pPr>
                <a:defRPr/>
              </a:pPr>
              <a:endParaRPr lang="en-US" kern="0" dirty="0">
                <a:solidFill>
                  <a:sysClr val="windowText" lastClr="000000"/>
                </a:solidFill>
                <a:latin typeface="微软雅黑" panose="020B0503020204020204" charset="-122"/>
                <a:ea typeface="微软雅黑" panose="020B0503020204020204" charset="-122"/>
              </a:endParaRPr>
            </a:p>
          </p:txBody>
        </p:sp>
      </p:grpSp>
      <p:grpSp>
        <p:nvGrpSpPr>
          <p:cNvPr id="56" name="Group 132"/>
          <p:cNvGrpSpPr>
            <a:grpSpLocks noChangeAspect="1"/>
          </p:cNvGrpSpPr>
          <p:nvPr/>
        </p:nvGrpSpPr>
        <p:grpSpPr bwMode="auto">
          <a:xfrm>
            <a:off x="9812655" y="3534410"/>
            <a:ext cx="1017270" cy="1019175"/>
            <a:chOff x="5765300" y="2141983"/>
            <a:chExt cx="713233" cy="713232"/>
          </a:xfrm>
          <a:solidFill>
            <a:srgbClr val="21BAFF"/>
          </a:solidFill>
        </p:grpSpPr>
        <p:sp>
          <p:nvSpPr>
            <p:cNvPr id="76"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ln>
            <a:effectLst>
              <a:outerShdw blurRad="63500" dist="23000" dir="5400000" rotWithShape="0">
                <a:srgbClr val="000000">
                  <a:alpha val="34999"/>
                </a:srgbClr>
              </a:outerShdw>
            </a:effectLst>
          </p:spPr>
          <p:txBody>
            <a:bodyPr anchor="ctr"/>
            <a:lstStyle/>
            <a:p>
              <a:pPr algn="ctr" defTabSz="457200" fontAlgn="base">
                <a:spcBef>
                  <a:spcPct val="0"/>
                </a:spcBef>
                <a:spcAft>
                  <a:spcPct val="0"/>
                </a:spcAft>
              </a:pPr>
              <a:endParaRPr lang="en-US" dirty="0">
                <a:solidFill>
                  <a:prstClr val="black"/>
                </a:solidFill>
                <a:latin typeface="微软雅黑" panose="020B0503020204020204" charset="-122"/>
                <a:ea typeface="微软雅黑" panose="020B0503020204020204" charset="-122"/>
              </a:endParaRPr>
            </a:p>
          </p:txBody>
        </p:sp>
        <p:sp>
          <p:nvSpPr>
            <p:cNvPr id="77"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54487"/>
            </a:solidFill>
            <a:ln w="9525">
              <a:noFill/>
              <a:round/>
            </a:ln>
          </p:spPr>
          <p:txBody>
            <a:bodyPr/>
            <a:lstStyle/>
            <a:p>
              <a:pPr>
                <a:defRPr/>
              </a:pPr>
              <a:endParaRPr lang="en-US" kern="0" dirty="0">
                <a:solidFill>
                  <a:sysClr val="windowText" lastClr="000000"/>
                </a:solidFill>
                <a:latin typeface="微软雅黑" panose="020B0503020204020204" charset="-122"/>
                <a:ea typeface="微软雅黑" panose="020B0503020204020204" charset="-122"/>
              </a:endParaRPr>
            </a:p>
          </p:txBody>
        </p:sp>
      </p:grpSp>
      <p:grpSp>
        <p:nvGrpSpPr>
          <p:cNvPr id="78" name="Group 133"/>
          <p:cNvGrpSpPr>
            <a:grpSpLocks noChangeAspect="1"/>
          </p:cNvGrpSpPr>
          <p:nvPr/>
        </p:nvGrpSpPr>
        <p:grpSpPr bwMode="auto">
          <a:xfrm>
            <a:off x="9536430" y="5007610"/>
            <a:ext cx="1017270" cy="1017270"/>
            <a:chOff x="5993893" y="3065525"/>
            <a:chExt cx="713232" cy="713232"/>
          </a:xfrm>
          <a:solidFill>
            <a:srgbClr val="21BAFF"/>
          </a:solidFill>
        </p:grpSpPr>
        <p:sp>
          <p:nvSpPr>
            <p:cNvPr id="79"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54487"/>
            </a:solidFill>
            <a:ln w="9525">
              <a:noFill/>
              <a:miter lim="800000"/>
            </a:ln>
            <a:effectLst>
              <a:outerShdw blurRad="63500" dist="23000" dir="5400000" rotWithShape="0">
                <a:srgbClr val="000000">
                  <a:alpha val="34999"/>
                </a:srgbClr>
              </a:outerShdw>
            </a:effectLst>
          </p:spPr>
          <p:txBody>
            <a:bodyPr anchor="ctr"/>
            <a:lstStyle/>
            <a:p>
              <a:pPr algn="ctr" defTabSz="457200" fontAlgn="base">
                <a:spcBef>
                  <a:spcPct val="0"/>
                </a:spcBef>
                <a:spcAft>
                  <a:spcPct val="0"/>
                </a:spcAft>
              </a:pPr>
              <a:endParaRPr lang="en-US" dirty="0">
                <a:solidFill>
                  <a:srgbClr val="EEECE1"/>
                </a:solidFill>
                <a:latin typeface="微软雅黑" panose="020B0503020204020204" charset="-122"/>
                <a:ea typeface="微软雅黑" panose="020B0503020204020204" charset="-122"/>
              </a:endParaRPr>
            </a:p>
          </p:txBody>
        </p:sp>
        <p:sp>
          <p:nvSpPr>
            <p:cNvPr id="80"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054487"/>
            </a:solidFill>
            <a:ln w="9525">
              <a:noFill/>
              <a:round/>
            </a:ln>
          </p:spPr>
          <p:txBody>
            <a:bodyPr/>
            <a:lstStyle/>
            <a:p>
              <a:pPr>
                <a:defRPr/>
              </a:pPr>
              <a:endParaRPr lang="en-US" kern="0" dirty="0">
                <a:solidFill>
                  <a:sysClr val="windowText" lastClr="000000"/>
                </a:solidFill>
                <a:latin typeface="微软雅黑" panose="020B0503020204020204" charset="-122"/>
                <a:ea typeface="微软雅黑" panose="020B0503020204020204" charset="-122"/>
              </a:endParaRPr>
            </a:p>
          </p:txBody>
        </p:sp>
      </p:grpSp>
      <p:sp>
        <p:nvSpPr>
          <p:cNvPr id="87" name="矩形 86"/>
          <p:cNvSpPr/>
          <p:nvPr/>
        </p:nvSpPr>
        <p:spPr>
          <a:xfrm>
            <a:off x="1362075" y="1580515"/>
            <a:ext cx="4051300" cy="1976755"/>
          </a:xfrm>
          <a:prstGeom prst="rect">
            <a:avLst/>
          </a:prstGeom>
          <a:noFill/>
          <a:ln w="25400" cap="flat" cmpd="sng" algn="ctr">
            <a:noFill/>
            <a:prstDash val="sysDash"/>
          </a:ln>
          <a:effectLst/>
        </p:spPr>
        <p:txBody>
          <a:bodyPr rtlCol="0" anchor="ctr"/>
          <a:lstStyle/>
          <a:p>
            <a:pPr>
              <a:lnSpc>
                <a:spcPct val="150000"/>
              </a:lnSpc>
              <a:defRPr/>
            </a:pPr>
            <a:r>
              <a:rPr lang="zh-CN" altLang="en-US" sz="2000" kern="0" dirty="0">
                <a:latin typeface="微软雅黑" panose="020B0503020204020204" charset="-122"/>
                <a:ea typeface="微软雅黑" panose="020B0503020204020204" charset="-122"/>
              </a:rPr>
              <a:t>本指南自</a:t>
            </a:r>
            <a:r>
              <a:rPr lang="zh-CN" altLang="en-US" sz="2000" kern="0" dirty="0">
                <a:solidFill>
                  <a:srgbClr val="FF0000"/>
                </a:solidFill>
                <a:latin typeface="微软雅黑" panose="020B0503020204020204" charset="-122"/>
                <a:ea typeface="微软雅黑" panose="020B0503020204020204" charset="-122"/>
              </a:rPr>
              <a:t>2021年8月1日</a:t>
            </a:r>
            <a:r>
              <a:rPr lang="zh-CN" altLang="en-US" sz="2000" kern="0" dirty="0">
                <a:latin typeface="微软雅黑" panose="020B0503020204020204" charset="-122"/>
                <a:ea typeface="微软雅黑" panose="020B0503020204020204" charset="-122"/>
              </a:rPr>
              <a:t>开始施行，</a:t>
            </a:r>
            <a:r>
              <a:rPr lang="zh-CN" altLang="en-US" sz="2000" kern="0" dirty="0">
                <a:solidFill>
                  <a:srgbClr val="FF0000"/>
                </a:solidFill>
                <a:latin typeface="微软雅黑" panose="020B0503020204020204" charset="-122"/>
                <a:ea typeface="微软雅黑" panose="020B0503020204020204" charset="-122"/>
              </a:rPr>
              <a:t>2021年5月1日</a:t>
            </a:r>
            <a:r>
              <a:rPr lang="zh-CN" altLang="en-US" sz="2000" kern="0" dirty="0">
                <a:latin typeface="微软雅黑" panose="020B0503020204020204" charset="-122"/>
                <a:ea typeface="微软雅黑" panose="020B0503020204020204" charset="-122"/>
              </a:rPr>
              <a:t>起符合申报条件的参照适用，有效期至</a:t>
            </a:r>
            <a:r>
              <a:rPr lang="zh-CN" altLang="en-US" sz="2000" kern="0" dirty="0">
                <a:solidFill>
                  <a:srgbClr val="FF0000"/>
                </a:solidFill>
                <a:latin typeface="微软雅黑" panose="020B0503020204020204" charset="-122"/>
                <a:ea typeface="微软雅黑" panose="020B0503020204020204" charset="-122"/>
              </a:rPr>
              <a:t>2024年12月31日</a:t>
            </a:r>
            <a:r>
              <a:rPr lang="zh-CN" altLang="en-US" sz="2000" kern="0" dirty="0">
                <a:latin typeface="微软雅黑" panose="020B0503020204020204" charset="-122"/>
                <a:ea typeface="微软雅黑" panose="020B0503020204020204" charset="-122"/>
              </a:rPr>
              <a:t>。</a:t>
            </a:r>
          </a:p>
        </p:txBody>
      </p:sp>
      <p:sp>
        <p:nvSpPr>
          <p:cNvPr id="88" name="椭圆 87"/>
          <p:cNvSpPr/>
          <p:nvPr/>
        </p:nvSpPr>
        <p:spPr>
          <a:xfrm>
            <a:off x="5566410" y="2252980"/>
            <a:ext cx="3807460" cy="3807460"/>
          </a:xfrm>
          <a:prstGeom prst="ellipse">
            <a:avLst/>
          </a:prstGeom>
          <a:blipFill rotWithShape="1">
            <a:blip r:embed="rId2"/>
            <a:stretch>
              <a:fillRect/>
            </a:stretch>
          </a:blipFill>
          <a:ln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32" fill="hold" grpId="0" nodeType="withEffect">
                                  <p:stCondLst>
                                    <p:cond delay="0"/>
                                  </p:stCondLst>
                                  <p:childTnLst>
                                    <p:set>
                                      <p:cBhvr>
                                        <p:cTn id="6" dur="500" fill="hold">
                                          <p:stCondLst>
                                            <p:cond delay="0"/>
                                          </p:stCondLst>
                                        </p:cTn>
                                        <p:tgtEl>
                                          <p:spTgt spid="88"/>
                                        </p:tgtEl>
                                        <p:attrNameLst>
                                          <p:attrName>style.visibility</p:attrName>
                                        </p:attrNameLst>
                                      </p:cBhvr>
                                      <p:to>
                                        <p:strVal val="visible"/>
                                      </p:to>
                                    </p:set>
                                    <p:animEffect transition="in" filter="plus(out)">
                                      <p:cBhvr>
                                        <p:cTn id="7" dur="500"/>
                                        <p:tgtEl>
                                          <p:spTgt spid="88"/>
                                        </p:tgtEl>
                                      </p:cBhvr>
                                    </p:animEffect>
                                  </p:childTnLst>
                                </p:cTn>
                              </p:par>
                            </p:childTnLst>
                          </p:cTn>
                        </p:par>
                        <p:par>
                          <p:cTn id="8" fill="hold">
                            <p:stCondLst>
                              <p:cond delay="500"/>
                            </p:stCondLst>
                            <p:childTnLst>
                              <p:par>
                                <p:cTn id="9" presetID="13" presetClass="entr" presetSubtype="32" fill="hold" nodeType="afterEffect">
                                  <p:stCondLst>
                                    <p:cond delay="0"/>
                                  </p:stCondLst>
                                  <p:childTnLst>
                                    <p:set>
                                      <p:cBhvr>
                                        <p:cTn id="10" dur="500" fill="hold">
                                          <p:stCondLst>
                                            <p:cond delay="0"/>
                                          </p:stCondLst>
                                        </p:cTn>
                                        <p:tgtEl>
                                          <p:spTgt spid="37"/>
                                        </p:tgtEl>
                                        <p:attrNameLst>
                                          <p:attrName>style.visibility</p:attrName>
                                        </p:attrNameLst>
                                      </p:cBhvr>
                                      <p:to>
                                        <p:strVal val="visible"/>
                                      </p:to>
                                    </p:set>
                                    <p:animEffect transition="in" filter="plus(out)">
                                      <p:cBhvr>
                                        <p:cTn id="11" dur="500"/>
                                        <p:tgtEl>
                                          <p:spTgt spid="37"/>
                                        </p:tgtEl>
                                      </p:cBhvr>
                                    </p:animEffect>
                                  </p:childTnLst>
                                </p:cTn>
                              </p:par>
                            </p:childTnLst>
                          </p:cTn>
                        </p:par>
                        <p:par>
                          <p:cTn id="12" fill="hold">
                            <p:stCondLst>
                              <p:cond delay="1000"/>
                            </p:stCondLst>
                            <p:childTnLst>
                              <p:par>
                                <p:cTn id="13" presetID="13" presetClass="entr" presetSubtype="32" fill="hold" nodeType="afterEffect">
                                  <p:stCondLst>
                                    <p:cond delay="0"/>
                                  </p:stCondLst>
                                  <p:childTnLst>
                                    <p:set>
                                      <p:cBhvr>
                                        <p:cTn id="14" dur="500" fill="hold">
                                          <p:stCondLst>
                                            <p:cond delay="0"/>
                                          </p:stCondLst>
                                        </p:cTn>
                                        <p:tgtEl>
                                          <p:spTgt spid="52"/>
                                        </p:tgtEl>
                                        <p:attrNameLst>
                                          <p:attrName>style.visibility</p:attrName>
                                        </p:attrNameLst>
                                      </p:cBhvr>
                                      <p:to>
                                        <p:strVal val="visible"/>
                                      </p:to>
                                    </p:set>
                                    <p:animEffect transition="in" filter="plus(out)">
                                      <p:cBhvr>
                                        <p:cTn id="15" dur="500"/>
                                        <p:tgtEl>
                                          <p:spTgt spid="52"/>
                                        </p:tgtEl>
                                      </p:cBhvr>
                                    </p:animEffect>
                                  </p:childTnLst>
                                </p:cTn>
                              </p:par>
                            </p:childTnLst>
                          </p:cTn>
                        </p:par>
                        <p:par>
                          <p:cTn id="16" fill="hold">
                            <p:stCondLst>
                              <p:cond delay="1500"/>
                            </p:stCondLst>
                            <p:childTnLst>
                              <p:par>
                                <p:cTn id="17" presetID="13" presetClass="entr" presetSubtype="32" fill="hold" nodeType="afterEffect">
                                  <p:stCondLst>
                                    <p:cond delay="0"/>
                                  </p:stCondLst>
                                  <p:childTnLst>
                                    <p:set>
                                      <p:cBhvr>
                                        <p:cTn id="18" dur="500" fill="hold">
                                          <p:stCondLst>
                                            <p:cond delay="0"/>
                                          </p:stCondLst>
                                        </p:cTn>
                                        <p:tgtEl>
                                          <p:spTgt spid="56"/>
                                        </p:tgtEl>
                                        <p:attrNameLst>
                                          <p:attrName>style.visibility</p:attrName>
                                        </p:attrNameLst>
                                      </p:cBhvr>
                                      <p:to>
                                        <p:strVal val="visible"/>
                                      </p:to>
                                    </p:set>
                                    <p:animEffect transition="in" filter="plus(out)">
                                      <p:cBhvr>
                                        <p:cTn id="19" dur="500"/>
                                        <p:tgtEl>
                                          <p:spTgt spid="56"/>
                                        </p:tgtEl>
                                      </p:cBhvr>
                                    </p:animEffect>
                                  </p:childTnLst>
                                </p:cTn>
                              </p:par>
                            </p:childTnLst>
                          </p:cTn>
                        </p:par>
                        <p:par>
                          <p:cTn id="20" fill="hold">
                            <p:stCondLst>
                              <p:cond delay="2000"/>
                            </p:stCondLst>
                            <p:childTnLst>
                              <p:par>
                                <p:cTn id="21" presetID="13" presetClass="entr" presetSubtype="32" fill="hold" nodeType="afterEffect">
                                  <p:stCondLst>
                                    <p:cond delay="0"/>
                                  </p:stCondLst>
                                  <p:childTnLst>
                                    <p:set>
                                      <p:cBhvr>
                                        <p:cTn id="22" dur="500" fill="hold">
                                          <p:stCondLst>
                                            <p:cond delay="0"/>
                                          </p:stCondLst>
                                        </p:cTn>
                                        <p:tgtEl>
                                          <p:spTgt spid="78"/>
                                        </p:tgtEl>
                                        <p:attrNameLst>
                                          <p:attrName>style.visibility</p:attrName>
                                        </p:attrNameLst>
                                      </p:cBhvr>
                                      <p:to>
                                        <p:strVal val="visible"/>
                                      </p:to>
                                    </p:set>
                                    <p:animEffect transition="in" filter="plus(out)">
                                      <p:cBhvr>
                                        <p:cTn id="23" dur="500"/>
                                        <p:tgtEl>
                                          <p:spTgt spid="7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wipe(left)">
                                      <p:cBhvr>
                                        <p:cTn id="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ldLvl="0" animBg="1"/>
      <p:bldP spid="88"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58207" y="922283"/>
            <a:ext cx="5675586" cy="5013435"/>
          </a:xfrm>
          <a:prstGeom prst="rect">
            <a:avLst/>
          </a:prstGeom>
          <a:solidFill>
            <a:schemeClr val="accent1"/>
          </a:solidFill>
          <a:ln>
            <a:noFill/>
          </a:ln>
          <a:effectLst>
            <a:outerShdw blurRad="571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effectLst>
                <a:outerShdw blurRad="444500" sx="102000" sy="102000" algn="ctr" rotWithShape="0">
                  <a:prstClr val="black">
                    <a:alpha val="20000"/>
                  </a:prstClr>
                </a:outerShdw>
              </a:effectLst>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5" name="矩形 4"/>
          <p:cNvSpPr/>
          <p:nvPr/>
        </p:nvSpPr>
        <p:spPr>
          <a:xfrm>
            <a:off x="0" y="1484313"/>
            <a:ext cx="12192000" cy="3889375"/>
          </a:xfrm>
          <a:prstGeom prst="rect">
            <a:avLst/>
          </a:prstGeom>
          <a:solidFill>
            <a:schemeClr val="bg1"/>
          </a:solidFill>
          <a:ln>
            <a:noFill/>
          </a:ln>
          <a:effectLst>
            <a:outerShdw blurRad="508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444500" sx="102000" sy="102000" algn="ctr" rotWithShape="0">
                  <a:prstClr val="black">
                    <a:alpha val="20000"/>
                  </a:prstClr>
                </a:outerShdw>
              </a:effectLst>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6" name="等腰三角形 5"/>
          <p:cNvSpPr/>
          <p:nvPr/>
        </p:nvSpPr>
        <p:spPr>
          <a:xfrm rot="10800000">
            <a:off x="5812221" y="1469713"/>
            <a:ext cx="567558" cy="48927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sym typeface="方正黑体简体" panose="02010601030101010101" pitchFamily="2" charset="-122"/>
            </a:endParaRPr>
          </a:p>
        </p:txBody>
      </p:sp>
      <p:sp>
        <p:nvSpPr>
          <p:cNvPr id="15" name="标题 1"/>
          <p:cNvSpPr txBox="1"/>
          <p:nvPr/>
        </p:nvSpPr>
        <p:spPr>
          <a:xfrm>
            <a:off x="407035" y="2145665"/>
            <a:ext cx="11423015" cy="12407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7200"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方正黑体简体" panose="02010601030101010101" pitchFamily="2" charset="-122"/>
              </a:rPr>
              <a:t>非常感谢您的观看</a:t>
            </a:r>
          </a:p>
        </p:txBody>
      </p:sp>
      <p:sp>
        <p:nvSpPr>
          <p:cNvPr id="17" name="文本框 16"/>
          <p:cNvSpPr txBox="1"/>
          <p:nvPr/>
        </p:nvSpPr>
        <p:spPr>
          <a:xfrm>
            <a:off x="3194685" y="4376420"/>
            <a:ext cx="5802630" cy="398780"/>
          </a:xfrm>
          <a:prstGeom prst="rect">
            <a:avLst/>
          </a:prstGeom>
          <a:noFill/>
        </p:spPr>
        <p:txBody>
          <a:bodyPr wrap="square" rtlCol="0">
            <a:spAutoFit/>
          </a:bodyPr>
          <a:lstStyle/>
          <a:p>
            <a:pPr algn="ctr"/>
            <a:r>
              <a:rPr lang="zh-CN" sz="2000" dirty="0">
                <a:solidFill>
                  <a:schemeClr val="accent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鹤山市科工</a:t>
            </a:r>
            <a:r>
              <a:rPr lang="zh-CN" sz="2000" dirty="0" smtClean="0">
                <a:solidFill>
                  <a:schemeClr val="accent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rPr>
              <a:t>商务局</a:t>
            </a:r>
            <a:endParaRPr lang="zh-CN" altLang="en-US" sz="2000" dirty="0">
              <a:solidFill>
                <a:schemeClr val="accent1"/>
              </a:solidFill>
              <a:latin typeface="微软雅黑" panose="020B0503020204020204" charset="-122"/>
              <a:ea typeface="微软雅黑" panose="020B0503020204020204" charset="-122"/>
              <a:cs typeface="微软雅黑" panose="020B0503020204020204" charset="-122"/>
              <a:sym typeface="方正黑体简体" panose="02010601030101010101"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500"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500"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3" presetClass="entr" presetSubtype="10" fill="hold" grpId="0" nodeType="afterEffect">
                                  <p:stCondLst>
                                    <p:cond delay="0"/>
                                  </p:stCondLst>
                                  <p:childTnLst>
                                    <p:set>
                                      <p:cBhvr>
                                        <p:cTn id="23" dur="500" fill="hold">
                                          <p:stCondLst>
                                            <p:cond delay="0"/>
                                          </p:stCondLst>
                                        </p:cTn>
                                        <p:tgtEl>
                                          <p:spTgt spid="17"/>
                                        </p:tgtEl>
                                        <p:attrNameLst>
                                          <p:attrName>style.visibility</p:attrName>
                                        </p:attrNameLst>
                                      </p:cBhvr>
                                      <p:to>
                                        <p:strVal val="visible"/>
                                      </p:to>
                                    </p:set>
                                    <p:animEffect transition="in" filter="blinds(horizontal)">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15" grpId="0"/>
      <p:bldP spid="17" grpId="0"/>
      <p:bldP spid="17" grpId="1"/>
    </p:bld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KSO_WM_UNIT_DIAGRAM_MODELTYPE" val="dynamicNum"/>
  <p:tag name="KSO_WM_BEAUTIFY_FLAG" val="#wm#"/>
  <p:tag name="KSO_WM_UNIT_TYPE" val="ζ_h_f"/>
  <p:tag name="KSO_WM_UNIT_DYNMNUM_TYPE" val="1"/>
  <p:tag name="KSO_WM_DYNAMICNUM_SPEED" val="3"/>
  <p:tag name="KSO_WM_UNIT_DYNMNUM_DGM_ANIMTYPE" val="5"/>
  <p:tag name="KSO_WM_UNIT_INDEX" val="1608885610203_1_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1488_1*i*1"/>
  <p:tag name="KSO_WM_TEMPLATE_CATEGORY" val="diagram"/>
  <p:tag name="KSO_WM_TEMPLATE_INDEX" val="20211488"/>
  <p:tag name="KSO_WM_UNIT_LAYERLEVEL" val="1"/>
  <p:tag name="KSO_WM_TAG_VERSION" val="1.0"/>
  <p:tag name="KSO_WM_BEAUTIFY_FLAG" val="#wm#"/>
  <p:tag name="KSO_WM_UNIT_BLOCK" val="0"/>
  <p:tag name="KSO_WM_UNIT_SM_LIMIT_TYPE" val="0"/>
  <p:tag name="KSO_WM_UNIT_DEC_AREA_ID" val="7750e14b188f4f66b96e255539c92f79"/>
  <p:tag name="KSO_WM_UNIT_DECORATE_INFO" val="{&quot;DecorateInfoH&quot;:{&quot;IsAbs&quot;:true},&quot;DecorateInfoW&quot;:{&quot;IsAbs&quot;:true},&quot;DecorateInfoX&quot;:{&quot;IsAbs&quot;:true,&quot;Pos&quot;:1},&quot;DecorateInfoY&quot;:{&quot;IsAbs&quot;:true,&quot;Pos&quot;:2},&quot;ReferentInfo&quot;:{&quot;Id&quot;:&quot;fddc002d713c4ab6915f74d5c161faa8&quot;,&quot;X&quot;:{&quot;Pos&quot;:0},&quot;Y&quot;:{&quot;Pos&quot;:0}},&quot;whChangeMode&quot;:0}"/>
  <p:tag name="KSO_WM_CHIP_GROUPID" val="5f6c95017b7ee298d401c683"/>
  <p:tag name="KSO_WM_CHIP_XID" val="5f6c95017b7ee298d401c684"/>
  <p:tag name="KSO_WM_UNIT_TEXT_FILL_FORE_SCHEMECOLOR_INDEX_BRIGHTNESS" val="0"/>
  <p:tag name="KSO_WM_UNIT_TEXT_FILL_FORE_SCHEMECOLOR_INDEX" val="13"/>
  <p:tag name="KSO_WM_UNIT_TEXT_FILL_TYPE" val="1"/>
  <p:tag name="KSO_WM_UNIT_VALUE" val="6"/>
  <p:tag name="KSO_WM_TEMPLATE_ASSEMBLE_XID" val="5f6df32d0ff15d9a40e85087"/>
  <p:tag name="KSO_WM_TEMPLATE_ASSEMBLE_GROUPID" val="5f6df32d0ff15d9a40e85087"/>
</p:tagLst>
</file>

<file path=ppt/tags/tag33.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自定义 1112">
      <a:dk1>
        <a:sysClr val="windowText" lastClr="000000"/>
      </a:dk1>
      <a:lt1>
        <a:sysClr val="window" lastClr="FFFFFF"/>
      </a:lt1>
      <a:dk2>
        <a:srgbClr val="373545"/>
      </a:dk2>
      <a:lt2>
        <a:srgbClr val="CEDBE6"/>
      </a:lt2>
      <a:accent1>
        <a:srgbClr val="023F6D"/>
      </a:accent1>
      <a:accent2>
        <a:srgbClr val="023F6D"/>
      </a:accent2>
      <a:accent3>
        <a:srgbClr val="023F6D"/>
      </a:accent3>
      <a:accent4>
        <a:srgbClr val="023F6D"/>
      </a:accent4>
      <a:accent5>
        <a:srgbClr val="023F6D"/>
      </a:accent5>
      <a:accent6>
        <a:srgbClr val="023F6D"/>
      </a:accent6>
      <a:hlink>
        <a:srgbClr val="6B9F25"/>
      </a:hlink>
      <a:folHlink>
        <a:srgbClr val="9F6715"/>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2220</Words>
  <Application>Microsoft Office PowerPoint</Application>
  <PresentationFormat>自定义</PresentationFormat>
  <Paragraphs>249</Paragraphs>
  <Slides>28</Slides>
  <Notes>1</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熊猫办公</dc:creator>
  <cp:lastModifiedBy>Administrator</cp:lastModifiedBy>
  <cp:revision>111</cp:revision>
  <dcterms:created xsi:type="dcterms:W3CDTF">2018-07-25T07:29:00Z</dcterms:created>
  <dcterms:modified xsi:type="dcterms:W3CDTF">2021-07-05T02:39:33Z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2052-11.1.0.10495</vt:lpwstr>
  </property>
  <property fmtid="{D5CDD505-2E9C-101B-9397-08002B2CF9AE}" pid="4" name="ICV">
    <vt:lpwstr>77B0BBA324444F258ACDF7E6B7151FB5</vt:lpwstr>
  </property>
</Properties>
</file>